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434" r:id="rId2"/>
    <p:sldId id="435" r:id="rId3"/>
    <p:sldId id="436" r:id="rId4"/>
    <p:sldId id="438" r:id="rId5"/>
    <p:sldId id="338" r:id="rId6"/>
    <p:sldId id="427" r:id="rId7"/>
    <p:sldId id="339" r:id="rId8"/>
    <p:sldId id="395" r:id="rId9"/>
    <p:sldId id="340" r:id="rId10"/>
    <p:sldId id="341" r:id="rId11"/>
    <p:sldId id="397" r:id="rId12"/>
    <p:sldId id="398" r:id="rId13"/>
    <p:sldId id="342" r:id="rId14"/>
    <p:sldId id="343" r:id="rId15"/>
    <p:sldId id="399" r:id="rId16"/>
    <p:sldId id="392" r:id="rId17"/>
    <p:sldId id="393" r:id="rId18"/>
    <p:sldId id="400" r:id="rId19"/>
    <p:sldId id="402" r:id="rId20"/>
    <p:sldId id="401" r:id="rId21"/>
    <p:sldId id="448" r:id="rId22"/>
    <p:sldId id="450" r:id="rId23"/>
    <p:sldId id="344" r:id="rId24"/>
    <p:sldId id="403" r:id="rId25"/>
    <p:sldId id="345" r:id="rId26"/>
    <p:sldId id="404" r:id="rId27"/>
    <p:sldId id="346" r:id="rId28"/>
    <p:sldId id="347" r:id="rId29"/>
    <p:sldId id="348" r:id="rId30"/>
    <p:sldId id="405" r:id="rId31"/>
    <p:sldId id="406" r:id="rId32"/>
    <p:sldId id="349" r:id="rId33"/>
    <p:sldId id="353" r:id="rId34"/>
    <p:sldId id="428" r:id="rId35"/>
    <p:sldId id="407" r:id="rId36"/>
    <p:sldId id="350" r:id="rId37"/>
    <p:sldId id="351" r:id="rId38"/>
    <p:sldId id="352" r:id="rId39"/>
    <p:sldId id="408" r:id="rId40"/>
    <p:sldId id="354" r:id="rId41"/>
    <p:sldId id="355" r:id="rId42"/>
    <p:sldId id="356" r:id="rId43"/>
    <p:sldId id="429" r:id="rId44"/>
    <p:sldId id="357" r:id="rId45"/>
    <p:sldId id="409" r:id="rId46"/>
    <p:sldId id="358" r:id="rId47"/>
    <p:sldId id="359" r:id="rId48"/>
    <p:sldId id="410" r:id="rId49"/>
    <p:sldId id="360" r:id="rId50"/>
    <p:sldId id="361" r:id="rId51"/>
    <p:sldId id="362" r:id="rId52"/>
    <p:sldId id="365" r:id="rId53"/>
    <p:sldId id="366" r:id="rId54"/>
    <p:sldId id="411" r:id="rId55"/>
    <p:sldId id="367" r:id="rId56"/>
    <p:sldId id="368" r:id="rId57"/>
    <p:sldId id="369" r:id="rId58"/>
    <p:sldId id="370" r:id="rId59"/>
    <p:sldId id="372" r:id="rId60"/>
    <p:sldId id="412" r:id="rId61"/>
    <p:sldId id="413" r:id="rId62"/>
    <p:sldId id="373" r:id="rId63"/>
    <p:sldId id="374" r:id="rId64"/>
    <p:sldId id="414" r:id="rId65"/>
    <p:sldId id="439" r:id="rId66"/>
    <p:sldId id="440" r:id="rId67"/>
    <p:sldId id="441" r:id="rId68"/>
    <p:sldId id="442" r:id="rId69"/>
    <p:sldId id="443" r:id="rId70"/>
    <p:sldId id="444" r:id="rId71"/>
    <p:sldId id="446" r:id="rId72"/>
    <p:sldId id="447" r:id="rId73"/>
    <p:sldId id="451" r:id="rId74"/>
    <p:sldId id="445" r:id="rId75"/>
    <p:sldId id="379" r:id="rId76"/>
    <p:sldId id="380" r:id="rId77"/>
    <p:sldId id="416" r:id="rId78"/>
    <p:sldId id="381" r:id="rId79"/>
    <p:sldId id="418" r:id="rId80"/>
    <p:sldId id="382" r:id="rId81"/>
    <p:sldId id="417" r:id="rId82"/>
    <p:sldId id="419" r:id="rId83"/>
    <p:sldId id="384" r:id="rId84"/>
    <p:sldId id="385" r:id="rId85"/>
    <p:sldId id="386" r:id="rId86"/>
    <p:sldId id="387" r:id="rId87"/>
    <p:sldId id="388" r:id="rId88"/>
    <p:sldId id="389" r:id="rId89"/>
    <p:sldId id="390" r:id="rId90"/>
    <p:sldId id="423" r:id="rId91"/>
    <p:sldId id="424" r:id="rId92"/>
    <p:sldId id="425" r:id="rId93"/>
    <p:sldId id="391" r:id="rId94"/>
    <p:sldId id="420" r:id="rId95"/>
    <p:sldId id="421" r:id="rId96"/>
    <p:sldId id="422" r:id="rId97"/>
    <p:sldId id="426" r:id="rId98"/>
    <p:sldId id="452"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7" autoAdjust="0"/>
    <p:restoredTop sz="79971" autoAdjust="0"/>
  </p:normalViewPr>
  <p:slideViewPr>
    <p:cSldViewPr snapToGrid="0" snapToObjects="1">
      <p:cViewPr varScale="1">
        <p:scale>
          <a:sx n="69" d="100"/>
          <a:sy n="69" d="100"/>
        </p:scale>
        <p:origin x="1848" y="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1735D6-E210-5645-820A-8F4A136E1BDA}" type="datetime1">
              <a:rPr lang="en-CA" smtClean="0"/>
              <a:t>2018-04-20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AC3700-E7DC-0845-9E9C-F6073BC9ADCA}" type="slidenum">
              <a:rPr lang="en-US" smtClean="0"/>
              <a:t>‹#›</a:t>
            </a:fld>
            <a:endParaRPr lang="en-US"/>
          </a:p>
        </p:txBody>
      </p:sp>
    </p:spTree>
    <p:extLst>
      <p:ext uri="{BB962C8B-B14F-4D97-AF65-F5344CB8AC3E}">
        <p14:creationId xmlns:p14="http://schemas.microsoft.com/office/powerpoint/2010/main" val="35601166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ABE6FA-A4A9-B04E-970F-542F44666801}" type="datetime1">
              <a:rPr lang="en-CA" smtClean="0"/>
              <a:t>2018-04-20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EC28C5-9249-034B-99DB-AAC707684C18}" type="slidenum">
              <a:rPr lang="en-US" smtClean="0"/>
              <a:t>‹#›</a:t>
            </a:fld>
            <a:endParaRPr lang="en-US"/>
          </a:p>
        </p:txBody>
      </p:sp>
    </p:spTree>
    <p:extLst>
      <p:ext uri="{BB962C8B-B14F-4D97-AF65-F5344CB8AC3E}">
        <p14:creationId xmlns:p14="http://schemas.microsoft.com/office/powerpoint/2010/main" val="32762016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the name</a:t>
            </a:r>
            <a:r>
              <a:rPr lang="en-US" baseline="0" dirty="0"/>
              <a:t> change and we’re trying our best to educate as many people as possible, we need your help in getting the message out to everyone! Please take the opportunity now to help us by tweeting something about tonight’s </a:t>
            </a:r>
            <a:r>
              <a:rPr lang="en-US" baseline="0" dirty="0" err="1"/>
              <a:t>meetup</a:t>
            </a:r>
            <a:r>
              <a:rPr lang="en-US" baseline="0" dirty="0"/>
              <a:t>.</a:t>
            </a:r>
            <a:endParaRPr lang="en-US" dirty="0"/>
          </a:p>
        </p:txBody>
      </p:sp>
      <p:sp>
        <p:nvSpPr>
          <p:cNvPr id="4" name="Slide Number Placeholder 3"/>
          <p:cNvSpPr>
            <a:spLocks noGrp="1"/>
          </p:cNvSpPr>
          <p:nvPr>
            <p:ph type="sldNum" sz="quarter" idx="10"/>
          </p:nvPr>
        </p:nvSpPr>
        <p:spPr/>
        <p:txBody>
          <a:bodyPr/>
          <a:lstStyle/>
          <a:p>
            <a:fld id="{63EC28C5-9249-034B-99DB-AAC707684C18}" type="slidenum">
              <a:rPr lang="en-US" smtClean="0"/>
              <a:t>1</a:t>
            </a:fld>
            <a:endParaRPr lang="en-US"/>
          </a:p>
        </p:txBody>
      </p:sp>
    </p:spTree>
    <p:extLst>
      <p:ext uri="{BB962C8B-B14F-4D97-AF65-F5344CB8AC3E}">
        <p14:creationId xmlns:p14="http://schemas.microsoft.com/office/powerpoint/2010/main" val="402358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12</a:t>
            </a:fld>
            <a:endParaRPr lang="en-CA"/>
          </a:p>
        </p:txBody>
      </p:sp>
    </p:spTree>
    <p:extLst>
      <p:ext uri="{BB962C8B-B14F-4D97-AF65-F5344CB8AC3E}">
        <p14:creationId xmlns:p14="http://schemas.microsoft.com/office/powerpoint/2010/main" val="278798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13</a:t>
            </a:fld>
            <a:endParaRPr lang="en-CA"/>
          </a:p>
        </p:txBody>
      </p:sp>
    </p:spTree>
    <p:extLst>
      <p:ext uri="{BB962C8B-B14F-4D97-AF65-F5344CB8AC3E}">
        <p14:creationId xmlns:p14="http://schemas.microsoft.com/office/powerpoint/2010/main" val="560578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14</a:t>
            </a:fld>
            <a:endParaRPr lang="en-CA"/>
          </a:p>
        </p:txBody>
      </p:sp>
    </p:spTree>
    <p:extLst>
      <p:ext uri="{BB962C8B-B14F-4D97-AF65-F5344CB8AC3E}">
        <p14:creationId xmlns:p14="http://schemas.microsoft.com/office/powerpoint/2010/main" val="240725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15</a:t>
            </a:fld>
            <a:endParaRPr lang="en-CA"/>
          </a:p>
        </p:txBody>
      </p:sp>
    </p:spTree>
    <p:extLst>
      <p:ext uri="{BB962C8B-B14F-4D97-AF65-F5344CB8AC3E}">
        <p14:creationId xmlns:p14="http://schemas.microsoft.com/office/powerpoint/2010/main" val="1148849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16</a:t>
            </a:fld>
            <a:endParaRPr lang="en-CA"/>
          </a:p>
        </p:txBody>
      </p:sp>
    </p:spTree>
    <p:extLst>
      <p:ext uri="{BB962C8B-B14F-4D97-AF65-F5344CB8AC3E}">
        <p14:creationId xmlns:p14="http://schemas.microsoft.com/office/powerpoint/2010/main" val="286644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17</a:t>
            </a:fld>
            <a:endParaRPr lang="en-CA"/>
          </a:p>
        </p:txBody>
      </p:sp>
    </p:spTree>
    <p:extLst>
      <p:ext uri="{BB962C8B-B14F-4D97-AF65-F5344CB8AC3E}">
        <p14:creationId xmlns:p14="http://schemas.microsoft.com/office/powerpoint/2010/main" val="258499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18</a:t>
            </a:fld>
            <a:endParaRPr lang="en-CA"/>
          </a:p>
        </p:txBody>
      </p:sp>
    </p:spTree>
    <p:extLst>
      <p:ext uri="{BB962C8B-B14F-4D97-AF65-F5344CB8AC3E}">
        <p14:creationId xmlns:p14="http://schemas.microsoft.com/office/powerpoint/2010/main" val="893117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19</a:t>
            </a:fld>
            <a:endParaRPr lang="en-CA"/>
          </a:p>
        </p:txBody>
      </p:sp>
    </p:spTree>
    <p:extLst>
      <p:ext uri="{BB962C8B-B14F-4D97-AF65-F5344CB8AC3E}">
        <p14:creationId xmlns:p14="http://schemas.microsoft.com/office/powerpoint/2010/main" val="245319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20</a:t>
            </a:fld>
            <a:endParaRPr lang="en-CA"/>
          </a:p>
        </p:txBody>
      </p:sp>
    </p:spTree>
    <p:extLst>
      <p:ext uri="{BB962C8B-B14F-4D97-AF65-F5344CB8AC3E}">
        <p14:creationId xmlns:p14="http://schemas.microsoft.com/office/powerpoint/2010/main" val="1134062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21</a:t>
            </a:fld>
            <a:endParaRPr lang="en-CA"/>
          </a:p>
        </p:txBody>
      </p:sp>
    </p:spTree>
    <p:extLst>
      <p:ext uri="{BB962C8B-B14F-4D97-AF65-F5344CB8AC3E}">
        <p14:creationId xmlns:p14="http://schemas.microsoft.com/office/powerpoint/2010/main" val="56499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EC28C5-9249-034B-99DB-AAC707684C18}" type="slidenum">
              <a:rPr lang="en-US" smtClean="0"/>
              <a:t>2</a:t>
            </a:fld>
            <a:endParaRPr lang="en-US"/>
          </a:p>
        </p:txBody>
      </p:sp>
    </p:spTree>
    <p:extLst>
      <p:ext uri="{BB962C8B-B14F-4D97-AF65-F5344CB8AC3E}">
        <p14:creationId xmlns:p14="http://schemas.microsoft.com/office/powerpoint/2010/main" val="1404453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22</a:t>
            </a:fld>
            <a:endParaRPr lang="en-CA"/>
          </a:p>
        </p:txBody>
      </p:sp>
    </p:spTree>
    <p:extLst>
      <p:ext uri="{BB962C8B-B14F-4D97-AF65-F5344CB8AC3E}">
        <p14:creationId xmlns:p14="http://schemas.microsoft.com/office/powerpoint/2010/main" val="2260052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23</a:t>
            </a:fld>
            <a:endParaRPr lang="en-CA"/>
          </a:p>
        </p:txBody>
      </p:sp>
    </p:spTree>
    <p:extLst>
      <p:ext uri="{BB962C8B-B14F-4D97-AF65-F5344CB8AC3E}">
        <p14:creationId xmlns:p14="http://schemas.microsoft.com/office/powerpoint/2010/main" val="2795235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24</a:t>
            </a:fld>
            <a:endParaRPr lang="en-CA"/>
          </a:p>
        </p:txBody>
      </p:sp>
    </p:spTree>
    <p:extLst>
      <p:ext uri="{BB962C8B-B14F-4D97-AF65-F5344CB8AC3E}">
        <p14:creationId xmlns:p14="http://schemas.microsoft.com/office/powerpoint/2010/main" val="69847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25</a:t>
            </a:fld>
            <a:endParaRPr lang="en-CA"/>
          </a:p>
        </p:txBody>
      </p:sp>
    </p:spTree>
    <p:extLst>
      <p:ext uri="{BB962C8B-B14F-4D97-AF65-F5344CB8AC3E}">
        <p14:creationId xmlns:p14="http://schemas.microsoft.com/office/powerpoint/2010/main" val="385848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26</a:t>
            </a:fld>
            <a:endParaRPr lang="en-CA"/>
          </a:p>
        </p:txBody>
      </p:sp>
    </p:spTree>
    <p:extLst>
      <p:ext uri="{BB962C8B-B14F-4D97-AF65-F5344CB8AC3E}">
        <p14:creationId xmlns:p14="http://schemas.microsoft.com/office/powerpoint/2010/main" val="3006661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27</a:t>
            </a:fld>
            <a:endParaRPr lang="en-CA"/>
          </a:p>
        </p:txBody>
      </p:sp>
    </p:spTree>
    <p:extLst>
      <p:ext uri="{BB962C8B-B14F-4D97-AF65-F5344CB8AC3E}">
        <p14:creationId xmlns:p14="http://schemas.microsoft.com/office/powerpoint/2010/main" val="1896132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28</a:t>
            </a:fld>
            <a:endParaRPr lang="en-CA"/>
          </a:p>
        </p:txBody>
      </p:sp>
    </p:spTree>
    <p:extLst>
      <p:ext uri="{BB962C8B-B14F-4D97-AF65-F5344CB8AC3E}">
        <p14:creationId xmlns:p14="http://schemas.microsoft.com/office/powerpoint/2010/main" val="49394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29</a:t>
            </a:fld>
            <a:endParaRPr lang="en-CA"/>
          </a:p>
        </p:txBody>
      </p:sp>
    </p:spTree>
    <p:extLst>
      <p:ext uri="{BB962C8B-B14F-4D97-AF65-F5344CB8AC3E}">
        <p14:creationId xmlns:p14="http://schemas.microsoft.com/office/powerpoint/2010/main" val="144704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30</a:t>
            </a:fld>
            <a:endParaRPr lang="en-CA"/>
          </a:p>
        </p:txBody>
      </p:sp>
    </p:spTree>
    <p:extLst>
      <p:ext uri="{BB962C8B-B14F-4D97-AF65-F5344CB8AC3E}">
        <p14:creationId xmlns:p14="http://schemas.microsoft.com/office/powerpoint/2010/main" val="297521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31</a:t>
            </a:fld>
            <a:endParaRPr lang="en-CA"/>
          </a:p>
        </p:txBody>
      </p:sp>
    </p:spTree>
    <p:extLst>
      <p:ext uri="{BB962C8B-B14F-4D97-AF65-F5344CB8AC3E}">
        <p14:creationId xmlns:p14="http://schemas.microsoft.com/office/powerpoint/2010/main" val="79601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EC28C5-9249-034B-99DB-AAC707684C18}" type="slidenum">
              <a:rPr lang="en-US" smtClean="0"/>
              <a:t>4</a:t>
            </a:fld>
            <a:endParaRPr lang="en-US"/>
          </a:p>
        </p:txBody>
      </p:sp>
    </p:spTree>
    <p:extLst>
      <p:ext uri="{BB962C8B-B14F-4D97-AF65-F5344CB8AC3E}">
        <p14:creationId xmlns:p14="http://schemas.microsoft.com/office/powerpoint/2010/main" val="2125359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32</a:t>
            </a:fld>
            <a:endParaRPr lang="en-CA"/>
          </a:p>
        </p:txBody>
      </p:sp>
    </p:spTree>
    <p:extLst>
      <p:ext uri="{BB962C8B-B14F-4D97-AF65-F5344CB8AC3E}">
        <p14:creationId xmlns:p14="http://schemas.microsoft.com/office/powerpoint/2010/main" val="840486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33</a:t>
            </a:fld>
            <a:endParaRPr lang="en-CA"/>
          </a:p>
        </p:txBody>
      </p:sp>
    </p:spTree>
    <p:extLst>
      <p:ext uri="{BB962C8B-B14F-4D97-AF65-F5344CB8AC3E}">
        <p14:creationId xmlns:p14="http://schemas.microsoft.com/office/powerpoint/2010/main" val="146852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35</a:t>
            </a:fld>
            <a:endParaRPr lang="en-CA"/>
          </a:p>
        </p:txBody>
      </p:sp>
    </p:spTree>
    <p:extLst>
      <p:ext uri="{BB962C8B-B14F-4D97-AF65-F5344CB8AC3E}">
        <p14:creationId xmlns:p14="http://schemas.microsoft.com/office/powerpoint/2010/main" val="2798911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7D3C2-4A36-4311-BA94-6847C1C49C92}" type="slidenum">
              <a:rPr lang="en-CA" smtClean="0"/>
              <a:t>36</a:t>
            </a:fld>
            <a:endParaRPr lang="en-CA"/>
          </a:p>
        </p:txBody>
      </p:sp>
    </p:spTree>
    <p:extLst>
      <p:ext uri="{BB962C8B-B14F-4D97-AF65-F5344CB8AC3E}">
        <p14:creationId xmlns:p14="http://schemas.microsoft.com/office/powerpoint/2010/main" val="131772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37</a:t>
            </a:fld>
            <a:endParaRPr lang="en-CA"/>
          </a:p>
        </p:txBody>
      </p:sp>
    </p:spTree>
    <p:extLst>
      <p:ext uri="{BB962C8B-B14F-4D97-AF65-F5344CB8AC3E}">
        <p14:creationId xmlns:p14="http://schemas.microsoft.com/office/powerpoint/2010/main" val="1975624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38</a:t>
            </a:fld>
            <a:endParaRPr lang="en-CA"/>
          </a:p>
        </p:txBody>
      </p:sp>
    </p:spTree>
    <p:extLst>
      <p:ext uri="{BB962C8B-B14F-4D97-AF65-F5344CB8AC3E}">
        <p14:creationId xmlns:p14="http://schemas.microsoft.com/office/powerpoint/2010/main" val="2673096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39</a:t>
            </a:fld>
            <a:endParaRPr lang="en-CA"/>
          </a:p>
        </p:txBody>
      </p:sp>
    </p:spTree>
    <p:extLst>
      <p:ext uri="{BB962C8B-B14F-4D97-AF65-F5344CB8AC3E}">
        <p14:creationId xmlns:p14="http://schemas.microsoft.com/office/powerpoint/2010/main" val="2781626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40</a:t>
            </a:fld>
            <a:endParaRPr lang="en-CA"/>
          </a:p>
        </p:txBody>
      </p:sp>
    </p:spTree>
    <p:extLst>
      <p:ext uri="{BB962C8B-B14F-4D97-AF65-F5344CB8AC3E}">
        <p14:creationId xmlns:p14="http://schemas.microsoft.com/office/powerpoint/2010/main" val="2694488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41</a:t>
            </a:fld>
            <a:endParaRPr lang="en-CA"/>
          </a:p>
        </p:txBody>
      </p:sp>
    </p:spTree>
    <p:extLst>
      <p:ext uri="{BB962C8B-B14F-4D97-AF65-F5344CB8AC3E}">
        <p14:creationId xmlns:p14="http://schemas.microsoft.com/office/powerpoint/2010/main" val="425478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42</a:t>
            </a:fld>
            <a:endParaRPr lang="en-CA"/>
          </a:p>
        </p:txBody>
      </p:sp>
    </p:spTree>
    <p:extLst>
      <p:ext uri="{BB962C8B-B14F-4D97-AF65-F5344CB8AC3E}">
        <p14:creationId xmlns:p14="http://schemas.microsoft.com/office/powerpoint/2010/main" val="100359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a:t>I would personally keep them separated, and</a:t>
            </a:r>
            <a:r>
              <a:rPr lang="en-CA" baseline="0" dirty="0"/>
              <a:t> mention something like even developers at IBM </a:t>
            </a:r>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a:t>
            </a:fld>
            <a:endParaRPr lang="en-CA"/>
          </a:p>
        </p:txBody>
      </p:sp>
    </p:spTree>
    <p:extLst>
      <p:ext uri="{BB962C8B-B14F-4D97-AF65-F5344CB8AC3E}">
        <p14:creationId xmlns:p14="http://schemas.microsoft.com/office/powerpoint/2010/main" val="4237529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44</a:t>
            </a:fld>
            <a:endParaRPr lang="en-CA"/>
          </a:p>
        </p:txBody>
      </p:sp>
    </p:spTree>
    <p:extLst>
      <p:ext uri="{BB962C8B-B14F-4D97-AF65-F5344CB8AC3E}">
        <p14:creationId xmlns:p14="http://schemas.microsoft.com/office/powerpoint/2010/main" val="58999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45</a:t>
            </a:fld>
            <a:endParaRPr lang="en-CA"/>
          </a:p>
        </p:txBody>
      </p:sp>
    </p:spTree>
    <p:extLst>
      <p:ext uri="{BB962C8B-B14F-4D97-AF65-F5344CB8AC3E}">
        <p14:creationId xmlns:p14="http://schemas.microsoft.com/office/powerpoint/2010/main" val="379705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46</a:t>
            </a:fld>
            <a:endParaRPr lang="en-CA"/>
          </a:p>
        </p:txBody>
      </p:sp>
    </p:spTree>
    <p:extLst>
      <p:ext uri="{BB962C8B-B14F-4D97-AF65-F5344CB8AC3E}">
        <p14:creationId xmlns:p14="http://schemas.microsoft.com/office/powerpoint/2010/main" val="3519073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47</a:t>
            </a:fld>
            <a:endParaRPr lang="en-CA"/>
          </a:p>
        </p:txBody>
      </p:sp>
    </p:spTree>
    <p:extLst>
      <p:ext uri="{BB962C8B-B14F-4D97-AF65-F5344CB8AC3E}">
        <p14:creationId xmlns:p14="http://schemas.microsoft.com/office/powerpoint/2010/main" val="3281270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48</a:t>
            </a:fld>
            <a:endParaRPr lang="en-CA"/>
          </a:p>
        </p:txBody>
      </p:sp>
    </p:spTree>
    <p:extLst>
      <p:ext uri="{BB962C8B-B14F-4D97-AF65-F5344CB8AC3E}">
        <p14:creationId xmlns:p14="http://schemas.microsoft.com/office/powerpoint/2010/main" val="1754403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49</a:t>
            </a:fld>
            <a:endParaRPr lang="en-CA"/>
          </a:p>
        </p:txBody>
      </p:sp>
    </p:spTree>
    <p:extLst>
      <p:ext uri="{BB962C8B-B14F-4D97-AF65-F5344CB8AC3E}">
        <p14:creationId xmlns:p14="http://schemas.microsoft.com/office/powerpoint/2010/main" val="3077474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50</a:t>
            </a:fld>
            <a:endParaRPr lang="en-CA"/>
          </a:p>
        </p:txBody>
      </p:sp>
    </p:spTree>
    <p:extLst>
      <p:ext uri="{BB962C8B-B14F-4D97-AF65-F5344CB8AC3E}">
        <p14:creationId xmlns:p14="http://schemas.microsoft.com/office/powerpoint/2010/main" val="326724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51</a:t>
            </a:fld>
            <a:endParaRPr lang="en-CA"/>
          </a:p>
        </p:txBody>
      </p:sp>
    </p:spTree>
    <p:extLst>
      <p:ext uri="{BB962C8B-B14F-4D97-AF65-F5344CB8AC3E}">
        <p14:creationId xmlns:p14="http://schemas.microsoft.com/office/powerpoint/2010/main" val="92642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52</a:t>
            </a:fld>
            <a:endParaRPr lang="en-CA"/>
          </a:p>
        </p:txBody>
      </p:sp>
    </p:spTree>
    <p:extLst>
      <p:ext uri="{BB962C8B-B14F-4D97-AF65-F5344CB8AC3E}">
        <p14:creationId xmlns:p14="http://schemas.microsoft.com/office/powerpoint/2010/main" val="2686042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53</a:t>
            </a:fld>
            <a:endParaRPr lang="en-CA"/>
          </a:p>
        </p:txBody>
      </p:sp>
    </p:spTree>
    <p:extLst>
      <p:ext uri="{BB962C8B-B14F-4D97-AF65-F5344CB8AC3E}">
        <p14:creationId xmlns:p14="http://schemas.microsoft.com/office/powerpoint/2010/main" val="391472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a:t>I would personally keep them separated, and</a:t>
            </a:r>
            <a:r>
              <a:rPr lang="en-CA" baseline="0" dirty="0"/>
              <a:t> mention something like even developers at IBM </a:t>
            </a:r>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a:t>
            </a:fld>
            <a:endParaRPr lang="en-CA"/>
          </a:p>
        </p:txBody>
      </p:sp>
    </p:spTree>
    <p:extLst>
      <p:ext uri="{BB962C8B-B14F-4D97-AF65-F5344CB8AC3E}">
        <p14:creationId xmlns:p14="http://schemas.microsoft.com/office/powerpoint/2010/main" val="93396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54</a:t>
            </a:fld>
            <a:endParaRPr lang="en-CA"/>
          </a:p>
        </p:txBody>
      </p:sp>
    </p:spTree>
    <p:extLst>
      <p:ext uri="{BB962C8B-B14F-4D97-AF65-F5344CB8AC3E}">
        <p14:creationId xmlns:p14="http://schemas.microsoft.com/office/powerpoint/2010/main" val="861510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55</a:t>
            </a:fld>
            <a:endParaRPr lang="en-CA"/>
          </a:p>
        </p:txBody>
      </p:sp>
    </p:spTree>
    <p:extLst>
      <p:ext uri="{BB962C8B-B14F-4D97-AF65-F5344CB8AC3E}">
        <p14:creationId xmlns:p14="http://schemas.microsoft.com/office/powerpoint/2010/main" val="2175196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56</a:t>
            </a:fld>
            <a:endParaRPr lang="en-CA"/>
          </a:p>
        </p:txBody>
      </p:sp>
    </p:spTree>
    <p:extLst>
      <p:ext uri="{BB962C8B-B14F-4D97-AF65-F5344CB8AC3E}">
        <p14:creationId xmlns:p14="http://schemas.microsoft.com/office/powerpoint/2010/main" val="3635315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57</a:t>
            </a:fld>
            <a:endParaRPr lang="en-CA"/>
          </a:p>
        </p:txBody>
      </p:sp>
    </p:spTree>
    <p:extLst>
      <p:ext uri="{BB962C8B-B14F-4D97-AF65-F5344CB8AC3E}">
        <p14:creationId xmlns:p14="http://schemas.microsoft.com/office/powerpoint/2010/main" val="2306082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58</a:t>
            </a:fld>
            <a:endParaRPr lang="en-CA"/>
          </a:p>
        </p:txBody>
      </p:sp>
    </p:spTree>
    <p:extLst>
      <p:ext uri="{BB962C8B-B14F-4D97-AF65-F5344CB8AC3E}">
        <p14:creationId xmlns:p14="http://schemas.microsoft.com/office/powerpoint/2010/main" val="1528262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59</a:t>
            </a:fld>
            <a:endParaRPr lang="en-CA"/>
          </a:p>
        </p:txBody>
      </p:sp>
    </p:spTree>
    <p:extLst>
      <p:ext uri="{BB962C8B-B14F-4D97-AF65-F5344CB8AC3E}">
        <p14:creationId xmlns:p14="http://schemas.microsoft.com/office/powerpoint/2010/main" val="3221911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60</a:t>
            </a:fld>
            <a:endParaRPr lang="en-CA"/>
          </a:p>
        </p:txBody>
      </p:sp>
    </p:spTree>
    <p:extLst>
      <p:ext uri="{BB962C8B-B14F-4D97-AF65-F5344CB8AC3E}">
        <p14:creationId xmlns:p14="http://schemas.microsoft.com/office/powerpoint/2010/main" val="30573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61</a:t>
            </a:fld>
            <a:endParaRPr lang="en-CA"/>
          </a:p>
        </p:txBody>
      </p:sp>
    </p:spTree>
    <p:extLst>
      <p:ext uri="{BB962C8B-B14F-4D97-AF65-F5344CB8AC3E}">
        <p14:creationId xmlns:p14="http://schemas.microsoft.com/office/powerpoint/2010/main" val="409195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62</a:t>
            </a:fld>
            <a:endParaRPr lang="en-CA"/>
          </a:p>
        </p:txBody>
      </p:sp>
    </p:spTree>
    <p:extLst>
      <p:ext uri="{BB962C8B-B14F-4D97-AF65-F5344CB8AC3E}">
        <p14:creationId xmlns:p14="http://schemas.microsoft.com/office/powerpoint/2010/main" val="887793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63</a:t>
            </a:fld>
            <a:endParaRPr lang="en-CA"/>
          </a:p>
        </p:txBody>
      </p:sp>
    </p:spTree>
    <p:extLst>
      <p:ext uri="{BB962C8B-B14F-4D97-AF65-F5344CB8AC3E}">
        <p14:creationId xmlns:p14="http://schemas.microsoft.com/office/powerpoint/2010/main" val="22853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a:t>I would personally keep them separated, and</a:t>
            </a:r>
            <a:r>
              <a:rPr lang="en-CA" baseline="0" dirty="0"/>
              <a:t> mention something like even developers at IBM </a:t>
            </a:r>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a:t>
            </a:fld>
            <a:endParaRPr lang="en-CA"/>
          </a:p>
        </p:txBody>
      </p:sp>
    </p:spTree>
    <p:extLst>
      <p:ext uri="{BB962C8B-B14F-4D97-AF65-F5344CB8AC3E}">
        <p14:creationId xmlns:p14="http://schemas.microsoft.com/office/powerpoint/2010/main" val="15638586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64</a:t>
            </a:fld>
            <a:endParaRPr lang="en-CA"/>
          </a:p>
        </p:txBody>
      </p:sp>
    </p:spTree>
    <p:extLst>
      <p:ext uri="{BB962C8B-B14F-4D97-AF65-F5344CB8AC3E}">
        <p14:creationId xmlns:p14="http://schemas.microsoft.com/office/powerpoint/2010/main" val="2137001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65</a:t>
            </a:fld>
            <a:endParaRPr lang="en-CA"/>
          </a:p>
        </p:txBody>
      </p:sp>
    </p:spTree>
    <p:extLst>
      <p:ext uri="{BB962C8B-B14F-4D97-AF65-F5344CB8AC3E}">
        <p14:creationId xmlns:p14="http://schemas.microsoft.com/office/powerpoint/2010/main" val="1661475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66</a:t>
            </a:fld>
            <a:endParaRPr lang="en-CA"/>
          </a:p>
        </p:txBody>
      </p:sp>
    </p:spTree>
    <p:extLst>
      <p:ext uri="{BB962C8B-B14F-4D97-AF65-F5344CB8AC3E}">
        <p14:creationId xmlns:p14="http://schemas.microsoft.com/office/powerpoint/2010/main" val="3667977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67</a:t>
            </a:fld>
            <a:endParaRPr lang="en-CA"/>
          </a:p>
        </p:txBody>
      </p:sp>
    </p:spTree>
    <p:extLst>
      <p:ext uri="{BB962C8B-B14F-4D97-AF65-F5344CB8AC3E}">
        <p14:creationId xmlns:p14="http://schemas.microsoft.com/office/powerpoint/2010/main" val="2536834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68</a:t>
            </a:fld>
            <a:endParaRPr lang="en-CA"/>
          </a:p>
        </p:txBody>
      </p:sp>
    </p:spTree>
    <p:extLst>
      <p:ext uri="{BB962C8B-B14F-4D97-AF65-F5344CB8AC3E}">
        <p14:creationId xmlns:p14="http://schemas.microsoft.com/office/powerpoint/2010/main" val="2903172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69</a:t>
            </a:fld>
            <a:endParaRPr lang="en-CA"/>
          </a:p>
        </p:txBody>
      </p:sp>
    </p:spTree>
    <p:extLst>
      <p:ext uri="{BB962C8B-B14F-4D97-AF65-F5344CB8AC3E}">
        <p14:creationId xmlns:p14="http://schemas.microsoft.com/office/powerpoint/2010/main" val="727836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70</a:t>
            </a:fld>
            <a:endParaRPr lang="en-CA"/>
          </a:p>
        </p:txBody>
      </p:sp>
    </p:spTree>
    <p:extLst>
      <p:ext uri="{BB962C8B-B14F-4D97-AF65-F5344CB8AC3E}">
        <p14:creationId xmlns:p14="http://schemas.microsoft.com/office/powerpoint/2010/main" val="185918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71</a:t>
            </a:fld>
            <a:endParaRPr lang="en-CA"/>
          </a:p>
        </p:txBody>
      </p:sp>
    </p:spTree>
    <p:extLst>
      <p:ext uri="{BB962C8B-B14F-4D97-AF65-F5344CB8AC3E}">
        <p14:creationId xmlns:p14="http://schemas.microsoft.com/office/powerpoint/2010/main" val="458977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72</a:t>
            </a:fld>
            <a:endParaRPr lang="en-CA"/>
          </a:p>
        </p:txBody>
      </p:sp>
    </p:spTree>
    <p:extLst>
      <p:ext uri="{BB962C8B-B14F-4D97-AF65-F5344CB8AC3E}">
        <p14:creationId xmlns:p14="http://schemas.microsoft.com/office/powerpoint/2010/main" val="21248232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73</a:t>
            </a:fld>
            <a:endParaRPr lang="en-CA"/>
          </a:p>
        </p:txBody>
      </p:sp>
    </p:spTree>
    <p:extLst>
      <p:ext uri="{BB962C8B-B14F-4D97-AF65-F5344CB8AC3E}">
        <p14:creationId xmlns:p14="http://schemas.microsoft.com/office/powerpoint/2010/main" val="412150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7D3C2-4A36-4311-BA94-6847C1C49C92}" type="slidenum">
              <a:rPr lang="en-CA" smtClean="0"/>
              <a:t>9</a:t>
            </a:fld>
            <a:endParaRPr lang="en-CA"/>
          </a:p>
        </p:txBody>
      </p:sp>
    </p:spTree>
    <p:extLst>
      <p:ext uri="{BB962C8B-B14F-4D97-AF65-F5344CB8AC3E}">
        <p14:creationId xmlns:p14="http://schemas.microsoft.com/office/powerpoint/2010/main" val="3438277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74</a:t>
            </a:fld>
            <a:endParaRPr lang="en-CA"/>
          </a:p>
        </p:txBody>
      </p:sp>
    </p:spTree>
    <p:extLst>
      <p:ext uri="{BB962C8B-B14F-4D97-AF65-F5344CB8AC3E}">
        <p14:creationId xmlns:p14="http://schemas.microsoft.com/office/powerpoint/2010/main" val="1091817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75</a:t>
            </a:fld>
            <a:endParaRPr lang="en-CA"/>
          </a:p>
        </p:txBody>
      </p:sp>
    </p:spTree>
    <p:extLst>
      <p:ext uri="{BB962C8B-B14F-4D97-AF65-F5344CB8AC3E}">
        <p14:creationId xmlns:p14="http://schemas.microsoft.com/office/powerpoint/2010/main" val="4280762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76</a:t>
            </a:fld>
            <a:endParaRPr lang="en-CA"/>
          </a:p>
        </p:txBody>
      </p:sp>
    </p:spTree>
    <p:extLst>
      <p:ext uri="{BB962C8B-B14F-4D97-AF65-F5344CB8AC3E}">
        <p14:creationId xmlns:p14="http://schemas.microsoft.com/office/powerpoint/2010/main" val="2543019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77</a:t>
            </a:fld>
            <a:endParaRPr lang="en-CA"/>
          </a:p>
        </p:txBody>
      </p:sp>
    </p:spTree>
    <p:extLst>
      <p:ext uri="{BB962C8B-B14F-4D97-AF65-F5344CB8AC3E}">
        <p14:creationId xmlns:p14="http://schemas.microsoft.com/office/powerpoint/2010/main" val="2904210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78</a:t>
            </a:fld>
            <a:endParaRPr lang="en-CA"/>
          </a:p>
        </p:txBody>
      </p:sp>
    </p:spTree>
    <p:extLst>
      <p:ext uri="{BB962C8B-B14F-4D97-AF65-F5344CB8AC3E}">
        <p14:creationId xmlns:p14="http://schemas.microsoft.com/office/powerpoint/2010/main" val="9656798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79</a:t>
            </a:fld>
            <a:endParaRPr lang="en-CA"/>
          </a:p>
        </p:txBody>
      </p:sp>
    </p:spTree>
    <p:extLst>
      <p:ext uri="{BB962C8B-B14F-4D97-AF65-F5344CB8AC3E}">
        <p14:creationId xmlns:p14="http://schemas.microsoft.com/office/powerpoint/2010/main" val="2150325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80</a:t>
            </a:fld>
            <a:endParaRPr lang="en-CA"/>
          </a:p>
        </p:txBody>
      </p:sp>
    </p:spTree>
    <p:extLst>
      <p:ext uri="{BB962C8B-B14F-4D97-AF65-F5344CB8AC3E}">
        <p14:creationId xmlns:p14="http://schemas.microsoft.com/office/powerpoint/2010/main" val="16812132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81</a:t>
            </a:fld>
            <a:endParaRPr lang="en-CA"/>
          </a:p>
        </p:txBody>
      </p:sp>
    </p:spTree>
    <p:extLst>
      <p:ext uri="{BB962C8B-B14F-4D97-AF65-F5344CB8AC3E}">
        <p14:creationId xmlns:p14="http://schemas.microsoft.com/office/powerpoint/2010/main" val="42542735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82</a:t>
            </a:fld>
            <a:endParaRPr lang="en-CA"/>
          </a:p>
        </p:txBody>
      </p:sp>
    </p:spTree>
    <p:extLst>
      <p:ext uri="{BB962C8B-B14F-4D97-AF65-F5344CB8AC3E}">
        <p14:creationId xmlns:p14="http://schemas.microsoft.com/office/powerpoint/2010/main" val="33560468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83</a:t>
            </a:fld>
            <a:endParaRPr lang="en-CA"/>
          </a:p>
        </p:txBody>
      </p:sp>
    </p:spTree>
    <p:extLst>
      <p:ext uri="{BB962C8B-B14F-4D97-AF65-F5344CB8AC3E}">
        <p14:creationId xmlns:p14="http://schemas.microsoft.com/office/powerpoint/2010/main" val="250208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10</a:t>
            </a:fld>
            <a:endParaRPr lang="en-CA"/>
          </a:p>
        </p:txBody>
      </p:sp>
    </p:spTree>
    <p:extLst>
      <p:ext uri="{BB962C8B-B14F-4D97-AF65-F5344CB8AC3E}">
        <p14:creationId xmlns:p14="http://schemas.microsoft.com/office/powerpoint/2010/main" val="30502969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84</a:t>
            </a:fld>
            <a:endParaRPr lang="en-CA"/>
          </a:p>
        </p:txBody>
      </p:sp>
    </p:spTree>
    <p:extLst>
      <p:ext uri="{BB962C8B-B14F-4D97-AF65-F5344CB8AC3E}">
        <p14:creationId xmlns:p14="http://schemas.microsoft.com/office/powerpoint/2010/main" val="10807074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85</a:t>
            </a:fld>
            <a:endParaRPr lang="en-CA"/>
          </a:p>
        </p:txBody>
      </p:sp>
    </p:spTree>
    <p:extLst>
      <p:ext uri="{BB962C8B-B14F-4D97-AF65-F5344CB8AC3E}">
        <p14:creationId xmlns:p14="http://schemas.microsoft.com/office/powerpoint/2010/main" val="17486736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86</a:t>
            </a:fld>
            <a:endParaRPr lang="en-CA"/>
          </a:p>
        </p:txBody>
      </p:sp>
    </p:spTree>
    <p:extLst>
      <p:ext uri="{BB962C8B-B14F-4D97-AF65-F5344CB8AC3E}">
        <p14:creationId xmlns:p14="http://schemas.microsoft.com/office/powerpoint/2010/main" val="73240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87</a:t>
            </a:fld>
            <a:endParaRPr lang="en-CA"/>
          </a:p>
        </p:txBody>
      </p:sp>
    </p:spTree>
    <p:extLst>
      <p:ext uri="{BB962C8B-B14F-4D97-AF65-F5344CB8AC3E}">
        <p14:creationId xmlns:p14="http://schemas.microsoft.com/office/powerpoint/2010/main" val="518561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88</a:t>
            </a:fld>
            <a:endParaRPr lang="en-CA"/>
          </a:p>
        </p:txBody>
      </p:sp>
    </p:spTree>
    <p:extLst>
      <p:ext uri="{BB962C8B-B14F-4D97-AF65-F5344CB8AC3E}">
        <p14:creationId xmlns:p14="http://schemas.microsoft.com/office/powerpoint/2010/main" val="2544020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89</a:t>
            </a:fld>
            <a:endParaRPr lang="en-CA"/>
          </a:p>
        </p:txBody>
      </p:sp>
    </p:spTree>
    <p:extLst>
      <p:ext uri="{BB962C8B-B14F-4D97-AF65-F5344CB8AC3E}">
        <p14:creationId xmlns:p14="http://schemas.microsoft.com/office/powerpoint/2010/main" val="28827563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90</a:t>
            </a:fld>
            <a:endParaRPr lang="en-CA"/>
          </a:p>
        </p:txBody>
      </p:sp>
    </p:spTree>
    <p:extLst>
      <p:ext uri="{BB962C8B-B14F-4D97-AF65-F5344CB8AC3E}">
        <p14:creationId xmlns:p14="http://schemas.microsoft.com/office/powerpoint/2010/main" val="3368867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91</a:t>
            </a:fld>
            <a:endParaRPr lang="en-CA"/>
          </a:p>
        </p:txBody>
      </p:sp>
    </p:spTree>
    <p:extLst>
      <p:ext uri="{BB962C8B-B14F-4D97-AF65-F5344CB8AC3E}">
        <p14:creationId xmlns:p14="http://schemas.microsoft.com/office/powerpoint/2010/main" val="20784505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92</a:t>
            </a:fld>
            <a:endParaRPr lang="en-CA"/>
          </a:p>
        </p:txBody>
      </p:sp>
    </p:spTree>
    <p:extLst>
      <p:ext uri="{BB962C8B-B14F-4D97-AF65-F5344CB8AC3E}">
        <p14:creationId xmlns:p14="http://schemas.microsoft.com/office/powerpoint/2010/main" val="1849858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93</a:t>
            </a:fld>
            <a:endParaRPr lang="en-CA"/>
          </a:p>
        </p:txBody>
      </p:sp>
    </p:spTree>
    <p:extLst>
      <p:ext uri="{BB962C8B-B14F-4D97-AF65-F5344CB8AC3E}">
        <p14:creationId xmlns:p14="http://schemas.microsoft.com/office/powerpoint/2010/main" val="210009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11</a:t>
            </a:fld>
            <a:endParaRPr lang="en-CA"/>
          </a:p>
        </p:txBody>
      </p:sp>
    </p:spTree>
    <p:extLst>
      <p:ext uri="{BB962C8B-B14F-4D97-AF65-F5344CB8AC3E}">
        <p14:creationId xmlns:p14="http://schemas.microsoft.com/office/powerpoint/2010/main" val="32231327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94</a:t>
            </a:fld>
            <a:endParaRPr lang="en-CA"/>
          </a:p>
        </p:txBody>
      </p:sp>
    </p:spTree>
    <p:extLst>
      <p:ext uri="{BB962C8B-B14F-4D97-AF65-F5344CB8AC3E}">
        <p14:creationId xmlns:p14="http://schemas.microsoft.com/office/powerpoint/2010/main" val="2778026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95</a:t>
            </a:fld>
            <a:endParaRPr lang="en-CA"/>
          </a:p>
        </p:txBody>
      </p:sp>
    </p:spTree>
    <p:extLst>
      <p:ext uri="{BB962C8B-B14F-4D97-AF65-F5344CB8AC3E}">
        <p14:creationId xmlns:p14="http://schemas.microsoft.com/office/powerpoint/2010/main" val="12194992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96</a:t>
            </a:fld>
            <a:endParaRPr lang="en-CA"/>
          </a:p>
        </p:txBody>
      </p:sp>
    </p:spTree>
    <p:extLst>
      <p:ext uri="{BB962C8B-B14F-4D97-AF65-F5344CB8AC3E}">
        <p14:creationId xmlns:p14="http://schemas.microsoft.com/office/powerpoint/2010/main" val="41227429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97</a:t>
            </a:fld>
            <a:endParaRPr lang="en-CA"/>
          </a:p>
        </p:txBody>
      </p:sp>
    </p:spTree>
    <p:extLst>
      <p:ext uri="{BB962C8B-B14F-4D97-AF65-F5344CB8AC3E}">
        <p14:creationId xmlns:p14="http://schemas.microsoft.com/office/powerpoint/2010/main" val="13010521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4D7D3C2-4A36-4311-BA94-6847C1C49C92}" type="slidenum">
              <a:rPr lang="en-CA" smtClean="0"/>
              <a:t>98</a:t>
            </a:fld>
            <a:endParaRPr lang="en-CA"/>
          </a:p>
        </p:txBody>
      </p:sp>
    </p:spTree>
    <p:extLst>
      <p:ext uri="{BB962C8B-B14F-4D97-AF65-F5344CB8AC3E}">
        <p14:creationId xmlns:p14="http://schemas.microsoft.com/office/powerpoint/2010/main" val="2046532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788303"/>
            <a:ext cx="8229600" cy="1161899"/>
          </a:xfrm>
        </p:spPr>
        <p:txBody>
          <a:bodyPr>
            <a:normAutofit/>
          </a:bodyPr>
          <a:lstStyle>
            <a:lvl1pPr>
              <a:defRPr sz="3600"/>
            </a:lvl1pPr>
          </a:lstStyle>
          <a:p>
            <a:r>
              <a:rPr lang="en-CA" dirty="0"/>
              <a:t>Click to edit Master title style</a:t>
            </a:r>
            <a:endParaRPr lang="en-US" dirty="0"/>
          </a:p>
        </p:txBody>
      </p:sp>
      <p:sp>
        <p:nvSpPr>
          <p:cNvPr id="3" name="Subtitle 2"/>
          <p:cNvSpPr>
            <a:spLocks noGrp="1"/>
          </p:cNvSpPr>
          <p:nvPr>
            <p:ph type="subTitle" idx="1"/>
          </p:nvPr>
        </p:nvSpPr>
        <p:spPr>
          <a:xfrm>
            <a:off x="457200" y="4961976"/>
            <a:ext cx="8229600" cy="1164187"/>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sp>
        <p:nvSpPr>
          <p:cNvPr id="5" name="Footer Placeholder 4"/>
          <p:cNvSpPr>
            <a:spLocks noGrp="1"/>
          </p:cNvSpPr>
          <p:nvPr>
            <p:ph type="ftr" sz="quarter" idx="11"/>
          </p:nvPr>
        </p:nvSpPr>
        <p:spPr/>
        <p:txBody>
          <a:bodyPr/>
          <a:lstStyle/>
          <a:p>
            <a:r>
              <a:rPr lang="en-US" dirty="0"/>
              <a:t>© 2018 BigDataUniversity.com</a:t>
            </a:r>
          </a:p>
        </p:txBody>
      </p:sp>
      <p:sp>
        <p:nvSpPr>
          <p:cNvPr id="6" name="Slide Number Placeholder 5"/>
          <p:cNvSpPr>
            <a:spLocks noGrp="1"/>
          </p:cNvSpPr>
          <p:nvPr>
            <p:ph type="sldNum" sz="quarter" idx="12"/>
          </p:nvPr>
        </p:nvSpPr>
        <p:spPr/>
        <p:txBody>
          <a:bodyPr/>
          <a:lstStyle/>
          <a:p>
            <a:fld id="{BA34C9A7-5CF2-CF40-9744-04948AE8B6DA}" type="slidenum">
              <a:rPr lang="en-US" smtClean="0"/>
              <a:t>‹#›</a:t>
            </a:fld>
            <a:endParaRPr lang="en-US"/>
          </a:p>
        </p:txBody>
      </p:sp>
      <p:grpSp>
        <p:nvGrpSpPr>
          <p:cNvPr id="20" name="Group 19"/>
          <p:cNvGrpSpPr/>
          <p:nvPr userDrawn="1"/>
        </p:nvGrpSpPr>
        <p:grpSpPr>
          <a:xfrm>
            <a:off x="0" y="0"/>
            <a:ext cx="9144000" cy="3688991"/>
            <a:chOff x="0" y="0"/>
            <a:chExt cx="9144000" cy="3688991"/>
          </a:xfrm>
        </p:grpSpPr>
        <p:sp>
          <p:nvSpPr>
            <p:cNvPr id="9" name="Rectangle 8"/>
            <p:cNvSpPr>
              <a:spLocks noChangeAspect="1"/>
            </p:cNvSpPr>
            <p:nvPr userDrawn="1"/>
          </p:nvSpPr>
          <p:spPr>
            <a:xfrm>
              <a:off x="0" y="0"/>
              <a:ext cx="9144000" cy="658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10" name="Rectangle 9"/>
            <p:cNvSpPr>
              <a:spLocks noChangeAspect="1"/>
            </p:cNvSpPr>
            <p:nvPr userDrawn="1"/>
          </p:nvSpPr>
          <p:spPr>
            <a:xfrm>
              <a:off x="0" y="0"/>
              <a:ext cx="9144000" cy="540000"/>
            </a:xfrm>
            <a:prstGeom prst="rect">
              <a:avLst/>
            </a:prstGeom>
            <a:solidFill>
              <a:srgbClr val="0064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pic>
          <p:nvPicPr>
            <p:cNvPr id="13" name="Picture 12" descr="bdu-logo-wh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855" y="70548"/>
              <a:ext cx="3200400" cy="408472"/>
            </a:xfrm>
            <a:prstGeom prst="rect">
              <a:avLst/>
            </a:prstGeom>
          </p:spPr>
        </p:pic>
        <p:pic>
          <p:nvPicPr>
            <p:cNvPr id="16" name="Picture 15" descr="457707001_v2_low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9672"/>
              <a:ext cx="9144000" cy="2688336"/>
            </a:xfrm>
            <a:prstGeom prst="rect">
              <a:avLst/>
            </a:prstGeom>
          </p:spPr>
        </p:pic>
        <p:pic>
          <p:nvPicPr>
            <p:cNvPr id="17" name="Picture 16" descr="gradi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347615"/>
              <a:ext cx="9144000" cy="341376"/>
            </a:xfrm>
            <a:prstGeom prst="rect">
              <a:avLst/>
            </a:prstGeom>
          </p:spPr>
        </p:pic>
      </p:grpSp>
    </p:spTree>
    <p:extLst>
      <p:ext uri="{BB962C8B-B14F-4D97-AF65-F5344CB8AC3E}">
        <p14:creationId xmlns:p14="http://schemas.microsoft.com/office/powerpoint/2010/main" val="2193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1"/>
          </p:nvPr>
        </p:nvSpPr>
        <p:spPr/>
        <p:txBody>
          <a:bodyPr/>
          <a:lstStyle/>
          <a:p>
            <a:r>
              <a:rPr lang="en-US" dirty="0"/>
              <a:t>© 2018 BigDataUniversity.com</a:t>
            </a:r>
          </a:p>
        </p:txBody>
      </p:sp>
      <p:sp>
        <p:nvSpPr>
          <p:cNvPr id="6" name="Slide Number Placeholder 5"/>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102238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1"/>
          </p:nvPr>
        </p:nvSpPr>
        <p:spPr/>
        <p:txBody>
          <a:bodyPr/>
          <a:lstStyle/>
          <a:p>
            <a:r>
              <a:rPr lang="en-US" dirty="0"/>
              <a:t>© 2018 BigDataUniversity.com</a:t>
            </a:r>
          </a:p>
        </p:txBody>
      </p:sp>
      <p:sp>
        <p:nvSpPr>
          <p:cNvPr id="6" name="Slide Number Placeholder 5"/>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223983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Click to edit Master title style</a:t>
            </a:r>
            <a:endParaRPr lang="en-US" dirty="0"/>
          </a:p>
        </p:txBody>
      </p:sp>
      <p:sp>
        <p:nvSpPr>
          <p:cNvPr id="3" name="Content Placeholder 2"/>
          <p:cNvSpPr>
            <a:spLocks noGrp="1"/>
          </p:cNvSpPr>
          <p:nvPr>
            <p:ph idx="1"/>
          </p:nvPr>
        </p:nvSpPr>
        <p:spPr/>
        <p:txBody>
          <a:bodyPr/>
          <a:lstStyle>
            <a:lvl1pPr>
              <a:defRPr sz="2800">
                <a:solidFill>
                  <a:srgbClr val="C00000"/>
                </a:solidFill>
              </a:defRPr>
            </a:lvl1pPr>
            <a:lvl2pPr>
              <a:defRPr sz="2400"/>
            </a:lvl2pPr>
          </a:lstStyle>
          <a:p>
            <a:pPr lvl="0"/>
            <a:r>
              <a:rPr lang="en-CA" dirty="0"/>
              <a:t>Click to edit Master text styles</a:t>
            </a:r>
          </a:p>
          <a:p>
            <a:pPr lvl="1"/>
            <a:r>
              <a:rPr lang="en-CA" dirty="0"/>
              <a:t>Second level</a:t>
            </a:r>
          </a:p>
        </p:txBody>
      </p:sp>
      <p:sp>
        <p:nvSpPr>
          <p:cNvPr id="5" name="Footer Placeholder 4"/>
          <p:cNvSpPr>
            <a:spLocks noGrp="1"/>
          </p:cNvSpPr>
          <p:nvPr>
            <p:ph type="ftr" sz="quarter" idx="11"/>
          </p:nvPr>
        </p:nvSpPr>
        <p:spPr/>
        <p:txBody>
          <a:bodyPr/>
          <a:lstStyle/>
          <a:p>
            <a:r>
              <a:rPr lang="en-US" dirty="0"/>
              <a:t>© 2018 BigDataUniversity.com</a:t>
            </a:r>
          </a:p>
        </p:txBody>
      </p:sp>
      <p:sp>
        <p:nvSpPr>
          <p:cNvPr id="6" name="Slide Number Placeholder 5"/>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62250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199" y="3788302"/>
            <a:ext cx="8229601" cy="1161899"/>
          </a:xfrm>
        </p:spPr>
        <p:txBody>
          <a:bodyPr anchor="t">
            <a:normAutofit/>
          </a:bodyPr>
          <a:lstStyle>
            <a:lvl1pPr algn="l">
              <a:defRPr sz="3600" b="1" cap="all"/>
            </a:lvl1pPr>
          </a:lstStyle>
          <a:p>
            <a:r>
              <a:rPr lang="en-CA" dirty="0"/>
              <a:t>Click to edit Master title style</a:t>
            </a:r>
            <a:endParaRPr lang="en-US" dirty="0"/>
          </a:p>
        </p:txBody>
      </p:sp>
      <p:sp>
        <p:nvSpPr>
          <p:cNvPr id="3" name="Text Placeholder 2"/>
          <p:cNvSpPr>
            <a:spLocks noGrp="1"/>
          </p:cNvSpPr>
          <p:nvPr>
            <p:ph type="body" idx="1"/>
          </p:nvPr>
        </p:nvSpPr>
        <p:spPr>
          <a:xfrm>
            <a:off x="457199" y="4961976"/>
            <a:ext cx="8229601" cy="1164187"/>
          </a:xfrm>
        </p:spPr>
        <p:txBody>
          <a:bodyPr anchor="t" anchorCtr="0"/>
          <a:lstStyle>
            <a:lvl1pPr marL="0" indent="0">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sp>
        <p:nvSpPr>
          <p:cNvPr id="5" name="Footer Placeholder 4"/>
          <p:cNvSpPr>
            <a:spLocks noGrp="1"/>
          </p:cNvSpPr>
          <p:nvPr>
            <p:ph type="ftr" sz="quarter" idx="11"/>
          </p:nvPr>
        </p:nvSpPr>
        <p:spPr/>
        <p:txBody>
          <a:bodyPr/>
          <a:lstStyle/>
          <a:p>
            <a:r>
              <a:rPr lang="en-US" dirty="0"/>
              <a:t>© 2018 BigDataUniversity.com</a:t>
            </a:r>
          </a:p>
        </p:txBody>
      </p:sp>
      <p:sp>
        <p:nvSpPr>
          <p:cNvPr id="6" name="Slide Number Placeholder 5"/>
          <p:cNvSpPr>
            <a:spLocks noGrp="1"/>
          </p:cNvSpPr>
          <p:nvPr>
            <p:ph type="sldNum" sz="quarter" idx="12"/>
          </p:nvPr>
        </p:nvSpPr>
        <p:spPr/>
        <p:txBody>
          <a:bodyPr/>
          <a:lstStyle/>
          <a:p>
            <a:fld id="{BA34C9A7-5CF2-CF40-9744-04948AE8B6DA}" type="slidenum">
              <a:rPr lang="en-US" smtClean="0"/>
              <a:t>‹#›</a:t>
            </a:fld>
            <a:endParaRPr lang="en-US"/>
          </a:p>
        </p:txBody>
      </p:sp>
      <p:grpSp>
        <p:nvGrpSpPr>
          <p:cNvPr id="7" name="Group 6"/>
          <p:cNvGrpSpPr/>
          <p:nvPr userDrawn="1"/>
        </p:nvGrpSpPr>
        <p:grpSpPr>
          <a:xfrm>
            <a:off x="0" y="0"/>
            <a:ext cx="9144000" cy="3688991"/>
            <a:chOff x="0" y="0"/>
            <a:chExt cx="9144000" cy="3688991"/>
          </a:xfrm>
        </p:grpSpPr>
        <p:sp>
          <p:nvSpPr>
            <p:cNvPr id="8" name="Rectangle 7"/>
            <p:cNvSpPr>
              <a:spLocks noChangeAspect="1"/>
            </p:cNvSpPr>
            <p:nvPr userDrawn="1"/>
          </p:nvSpPr>
          <p:spPr>
            <a:xfrm>
              <a:off x="0" y="0"/>
              <a:ext cx="9144000" cy="658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9" name="Rectangle 8"/>
            <p:cNvSpPr>
              <a:spLocks noChangeAspect="1"/>
            </p:cNvSpPr>
            <p:nvPr userDrawn="1"/>
          </p:nvSpPr>
          <p:spPr>
            <a:xfrm>
              <a:off x="0" y="0"/>
              <a:ext cx="9144000" cy="540000"/>
            </a:xfrm>
            <a:prstGeom prst="rect">
              <a:avLst/>
            </a:prstGeom>
            <a:solidFill>
              <a:srgbClr val="0064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pic>
          <p:nvPicPr>
            <p:cNvPr id="10" name="Picture 9" descr="bdu-logo-wh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855" y="70548"/>
              <a:ext cx="3200400" cy="408472"/>
            </a:xfrm>
            <a:prstGeom prst="rect">
              <a:avLst/>
            </a:prstGeom>
          </p:spPr>
        </p:pic>
        <p:pic>
          <p:nvPicPr>
            <p:cNvPr id="11" name="Picture 10" descr="457707001_v2_low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9672"/>
              <a:ext cx="9144000" cy="2688336"/>
            </a:xfrm>
            <a:prstGeom prst="rect">
              <a:avLst/>
            </a:prstGeom>
          </p:spPr>
        </p:pic>
        <p:pic>
          <p:nvPicPr>
            <p:cNvPr id="12" name="Picture 11" descr="gradi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347615"/>
              <a:ext cx="9144000" cy="341376"/>
            </a:xfrm>
            <a:prstGeom prst="rect">
              <a:avLst/>
            </a:prstGeom>
          </p:spPr>
        </p:pic>
      </p:grpSp>
    </p:spTree>
    <p:extLst>
      <p:ext uri="{BB962C8B-B14F-4D97-AF65-F5344CB8AC3E}">
        <p14:creationId xmlns:p14="http://schemas.microsoft.com/office/powerpoint/2010/main" val="14914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900544"/>
            <a:ext cx="4038600" cy="522561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648200" y="900544"/>
            <a:ext cx="4038600" cy="522561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6" name="Footer Placeholder 5"/>
          <p:cNvSpPr>
            <a:spLocks noGrp="1"/>
          </p:cNvSpPr>
          <p:nvPr>
            <p:ph type="ftr" sz="quarter" idx="11"/>
          </p:nvPr>
        </p:nvSpPr>
        <p:spPr/>
        <p:txBody>
          <a:bodyPr/>
          <a:lstStyle/>
          <a:p>
            <a:r>
              <a:rPr lang="en-US" dirty="0"/>
              <a:t>© 2018 BigDataUniversity.com</a:t>
            </a:r>
          </a:p>
        </p:txBody>
      </p:sp>
      <p:sp>
        <p:nvSpPr>
          <p:cNvPr id="7" name="Slide Number Placeholder 6"/>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354531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dirty="0"/>
              <a:t>Click to edit Master title style</a:t>
            </a:r>
            <a:endParaRPr lang="en-US" dirty="0"/>
          </a:p>
        </p:txBody>
      </p:sp>
      <p:sp>
        <p:nvSpPr>
          <p:cNvPr id="3" name="Text Placeholder 2"/>
          <p:cNvSpPr>
            <a:spLocks noGrp="1"/>
          </p:cNvSpPr>
          <p:nvPr>
            <p:ph type="body" idx="1"/>
          </p:nvPr>
        </p:nvSpPr>
        <p:spPr>
          <a:xfrm>
            <a:off x="457200" y="900544"/>
            <a:ext cx="4040188" cy="639762"/>
          </a:xfrm>
        </p:spPr>
        <p:txBody>
          <a:bodyPr anchor="t" anchorCtr="0">
            <a:normAutofit/>
          </a:bodyPr>
          <a:lstStyle>
            <a:lvl1pPr marL="0" indent="0">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a:t>Click to edit Master text styles</a:t>
            </a:r>
          </a:p>
        </p:txBody>
      </p:sp>
      <p:sp>
        <p:nvSpPr>
          <p:cNvPr id="4" name="Content Placeholder 3"/>
          <p:cNvSpPr>
            <a:spLocks noGrp="1"/>
          </p:cNvSpPr>
          <p:nvPr>
            <p:ph sz="half" idx="2"/>
          </p:nvPr>
        </p:nvSpPr>
        <p:spPr>
          <a:xfrm>
            <a:off x="457200" y="1540306"/>
            <a:ext cx="4040188" cy="4585857"/>
          </a:xfrm>
        </p:spPr>
        <p:txBody>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4645025" y="900544"/>
            <a:ext cx="4041775" cy="639762"/>
          </a:xfrm>
        </p:spPr>
        <p:txBody>
          <a:bodyPr anchor="t" anchorCtr="0"/>
          <a:lstStyle>
            <a:lvl1pPr marL="0" indent="0">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a:t>Click to edit Master text styles</a:t>
            </a:r>
          </a:p>
        </p:txBody>
      </p:sp>
      <p:sp>
        <p:nvSpPr>
          <p:cNvPr id="6" name="Content Placeholder 5"/>
          <p:cNvSpPr>
            <a:spLocks noGrp="1"/>
          </p:cNvSpPr>
          <p:nvPr>
            <p:ph sz="quarter" idx="4"/>
          </p:nvPr>
        </p:nvSpPr>
        <p:spPr>
          <a:xfrm>
            <a:off x="4645025" y="1540306"/>
            <a:ext cx="4041775" cy="4585857"/>
          </a:xfrm>
        </p:spPr>
        <p:txBody>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Footer Placeholder 7"/>
          <p:cNvSpPr>
            <a:spLocks noGrp="1"/>
          </p:cNvSpPr>
          <p:nvPr>
            <p:ph type="ftr" sz="quarter" idx="11"/>
          </p:nvPr>
        </p:nvSpPr>
        <p:spPr/>
        <p:txBody>
          <a:bodyPr/>
          <a:lstStyle/>
          <a:p>
            <a:r>
              <a:rPr lang="en-US" dirty="0"/>
              <a:t>© 2018 BigDataUniversity.com</a:t>
            </a:r>
          </a:p>
        </p:txBody>
      </p:sp>
      <p:sp>
        <p:nvSpPr>
          <p:cNvPr id="9" name="Slide Number Placeholder 8"/>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234988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Click to edit Master title style</a:t>
            </a:r>
            <a:endParaRPr lang="en-US" dirty="0"/>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152867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2018 BigDataUniversity.com</a:t>
            </a:r>
          </a:p>
        </p:txBody>
      </p:sp>
      <p:sp>
        <p:nvSpPr>
          <p:cNvPr id="4" name="Slide Number Placeholder 3"/>
          <p:cNvSpPr>
            <a:spLocks noGrp="1"/>
          </p:cNvSpPr>
          <p:nvPr>
            <p:ph type="sldNum" sz="quarter" idx="12"/>
          </p:nvPr>
        </p:nvSpPr>
        <p:spPr/>
        <p:txBody>
          <a:bodyPr/>
          <a:lstStyle/>
          <a:p>
            <a:fld id="{BA34C9A7-5CF2-CF40-9744-04948AE8B6DA}" type="slidenum">
              <a:rPr lang="en-US" smtClean="0"/>
              <a:t>‹#›</a:t>
            </a:fld>
            <a:endParaRPr lang="en-US"/>
          </a:p>
        </p:txBody>
      </p:sp>
    </p:spTree>
    <p:extLst>
      <p:ext uri="{BB962C8B-B14F-4D97-AF65-F5344CB8AC3E}">
        <p14:creationId xmlns:p14="http://schemas.microsoft.com/office/powerpoint/2010/main" val="68667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00544"/>
            <a:ext cx="3008313" cy="1162050"/>
          </a:xfrm>
        </p:spPr>
        <p:txBody>
          <a:bodyPr anchor="t" anchorCtr="0"/>
          <a:lstStyle>
            <a:lvl1pPr algn="l">
              <a:defRPr sz="2000" b="1"/>
            </a:lvl1pPr>
          </a:lstStyle>
          <a:p>
            <a:r>
              <a:rPr lang="en-CA" dirty="0"/>
              <a:t>Click to edit Master title style</a:t>
            </a:r>
            <a:endParaRPr lang="en-US" dirty="0"/>
          </a:p>
        </p:txBody>
      </p:sp>
      <p:sp>
        <p:nvSpPr>
          <p:cNvPr id="3" name="Content Placeholder 2"/>
          <p:cNvSpPr>
            <a:spLocks noGrp="1"/>
          </p:cNvSpPr>
          <p:nvPr>
            <p:ph idx="1"/>
          </p:nvPr>
        </p:nvSpPr>
        <p:spPr>
          <a:xfrm>
            <a:off x="3575050" y="900544"/>
            <a:ext cx="5111750" cy="5225619"/>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457200" y="2062594"/>
            <a:ext cx="3008313" cy="42208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sp>
        <p:nvSpPr>
          <p:cNvPr id="6" name="Footer Placeholder 5"/>
          <p:cNvSpPr>
            <a:spLocks noGrp="1"/>
          </p:cNvSpPr>
          <p:nvPr>
            <p:ph type="ftr" sz="quarter" idx="11"/>
          </p:nvPr>
        </p:nvSpPr>
        <p:spPr/>
        <p:txBody>
          <a:bodyPr/>
          <a:lstStyle/>
          <a:p>
            <a:r>
              <a:rPr lang="en-US" dirty="0"/>
              <a:t>© 2018 BigDataUniversity.com</a:t>
            </a:r>
          </a:p>
        </p:txBody>
      </p:sp>
      <p:sp>
        <p:nvSpPr>
          <p:cNvPr id="7" name="Slide Number Placeholder 6"/>
          <p:cNvSpPr>
            <a:spLocks noGrp="1"/>
          </p:cNvSpPr>
          <p:nvPr>
            <p:ph type="sldNum" sz="quarter" idx="12"/>
          </p:nvPr>
        </p:nvSpPr>
        <p:spPr/>
        <p:txBody>
          <a:bodyPr/>
          <a:lstStyle/>
          <a:p>
            <a:fld id="{BA34C9A7-5CF2-CF40-9744-04948AE8B6DA}" type="slidenum">
              <a:rPr lang="en-US" smtClean="0"/>
              <a:t>‹#›</a:t>
            </a:fld>
            <a:endParaRPr lang="en-US"/>
          </a:p>
        </p:txBody>
      </p:sp>
      <p:sp>
        <p:nvSpPr>
          <p:cNvPr id="14" name="Text Placeholder 13"/>
          <p:cNvSpPr>
            <a:spLocks noGrp="1"/>
          </p:cNvSpPr>
          <p:nvPr>
            <p:ph type="body" sz="quarter" idx="13" hasCustomPrompt="1"/>
          </p:nvPr>
        </p:nvSpPr>
        <p:spPr>
          <a:xfrm>
            <a:off x="457200" y="36285"/>
            <a:ext cx="8244000" cy="471488"/>
          </a:xfrm>
        </p:spPr>
        <p:txBody>
          <a:bodyPr>
            <a:noAutofit/>
          </a:bodyPr>
          <a:lstStyle>
            <a:lvl1pPr marL="0" indent="0">
              <a:buFontTx/>
              <a:buNone/>
              <a:defRPr sz="2800" cap="all">
                <a:solidFill>
                  <a:schemeClr val="tx1">
                    <a:lumMod val="65000"/>
                    <a:lumOff val="35000"/>
                  </a:schemeClr>
                </a:solidFill>
                <a:latin typeface="Impact"/>
                <a:cs typeface="Impact"/>
              </a:defRPr>
            </a:lvl1pPr>
          </a:lstStyle>
          <a:p>
            <a:r>
              <a:rPr lang="en-CA" dirty="0"/>
              <a:t>Click to edit Master title style</a:t>
            </a:r>
            <a:endParaRPr lang="en-US" dirty="0"/>
          </a:p>
        </p:txBody>
      </p:sp>
    </p:spTree>
    <p:extLst>
      <p:ext uri="{BB962C8B-B14F-4D97-AF65-F5344CB8AC3E}">
        <p14:creationId xmlns:p14="http://schemas.microsoft.com/office/powerpoint/2010/main" val="336482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6" name="Footer Placeholder 5"/>
          <p:cNvSpPr>
            <a:spLocks noGrp="1"/>
          </p:cNvSpPr>
          <p:nvPr>
            <p:ph type="ftr" sz="quarter" idx="11"/>
          </p:nvPr>
        </p:nvSpPr>
        <p:spPr/>
        <p:txBody>
          <a:bodyPr/>
          <a:lstStyle/>
          <a:p>
            <a:r>
              <a:rPr lang="en-US" dirty="0"/>
              <a:t>© 2018 BigDataUniversity.com</a:t>
            </a:r>
          </a:p>
        </p:txBody>
      </p:sp>
      <p:sp>
        <p:nvSpPr>
          <p:cNvPr id="7" name="Slide Number Placeholder 6"/>
          <p:cNvSpPr>
            <a:spLocks noGrp="1"/>
          </p:cNvSpPr>
          <p:nvPr>
            <p:ph type="sldNum" sz="quarter" idx="12"/>
          </p:nvPr>
        </p:nvSpPr>
        <p:spPr/>
        <p:txBody>
          <a:bodyPr/>
          <a:lstStyle/>
          <a:p>
            <a:fld id="{BA34C9A7-5CF2-CF40-9744-04948AE8B6DA}" type="slidenum">
              <a:rPr lang="en-US" smtClean="0"/>
              <a:t>‹#›</a:t>
            </a:fld>
            <a:endParaRPr lang="en-US"/>
          </a:p>
        </p:txBody>
      </p:sp>
      <p:sp>
        <p:nvSpPr>
          <p:cNvPr id="12" name="Text Placeholder 13"/>
          <p:cNvSpPr>
            <a:spLocks noGrp="1"/>
          </p:cNvSpPr>
          <p:nvPr>
            <p:ph type="body" sz="quarter" idx="13" hasCustomPrompt="1"/>
          </p:nvPr>
        </p:nvSpPr>
        <p:spPr>
          <a:xfrm>
            <a:off x="457200" y="36285"/>
            <a:ext cx="8244000" cy="471488"/>
          </a:xfrm>
        </p:spPr>
        <p:txBody>
          <a:bodyPr>
            <a:noAutofit/>
          </a:bodyPr>
          <a:lstStyle>
            <a:lvl1pPr marL="0" indent="0">
              <a:buFontTx/>
              <a:buNone/>
              <a:defRPr sz="2800" cap="all">
                <a:solidFill>
                  <a:schemeClr val="tx1">
                    <a:lumMod val="65000"/>
                    <a:lumOff val="35000"/>
                  </a:schemeClr>
                </a:solidFill>
                <a:latin typeface="Impact"/>
                <a:cs typeface="Impact"/>
              </a:defRPr>
            </a:lvl1pPr>
          </a:lstStyle>
          <a:p>
            <a:r>
              <a:rPr lang="en-CA" dirty="0"/>
              <a:t>Click to edit Master title style</a:t>
            </a:r>
            <a:endParaRPr lang="en-US" dirty="0"/>
          </a:p>
        </p:txBody>
      </p:sp>
    </p:spTree>
    <p:extLst>
      <p:ext uri="{BB962C8B-B14F-4D97-AF65-F5344CB8AC3E}">
        <p14:creationId xmlns:p14="http://schemas.microsoft.com/office/powerpoint/2010/main" val="208244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3310128"/>
            <a:ext cx="9143999" cy="3547872"/>
          </a:xfrm>
          <a:prstGeom prst="rect">
            <a:avLst/>
          </a:prstGeom>
          <a:gradFill>
            <a:gsLst>
              <a:gs pos="0">
                <a:schemeClr val="bg1">
                  <a:lumMod val="85000"/>
                </a:schemeClr>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bdu-watermark.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59100" y="1079500"/>
            <a:ext cx="3224784" cy="4687824"/>
          </a:xfrm>
          <a:prstGeom prst="rect">
            <a:avLst/>
          </a:prstGeom>
        </p:spPr>
      </p:pic>
      <p:grpSp>
        <p:nvGrpSpPr>
          <p:cNvPr id="19" name="Group 18"/>
          <p:cNvGrpSpPr/>
          <p:nvPr userDrawn="1"/>
        </p:nvGrpSpPr>
        <p:grpSpPr>
          <a:xfrm>
            <a:off x="0" y="6573600"/>
            <a:ext cx="6323418" cy="284400"/>
            <a:chOff x="0" y="6573600"/>
            <a:chExt cx="6323418" cy="284400"/>
          </a:xfrm>
        </p:grpSpPr>
        <p:sp>
          <p:nvSpPr>
            <p:cNvPr id="22" name="Rectangle 21"/>
            <p:cNvSpPr/>
            <p:nvPr userDrawn="1"/>
          </p:nvSpPr>
          <p:spPr>
            <a:xfrm>
              <a:off x="0" y="6574536"/>
              <a:ext cx="6041795" cy="283464"/>
            </a:xfrm>
            <a:prstGeom prst="rect">
              <a:avLst/>
            </a:prstGeom>
            <a:solidFill>
              <a:srgbClr val="0064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Triangle 22"/>
            <p:cNvSpPr>
              <a:spLocks noChangeAspect="1"/>
            </p:cNvSpPr>
            <p:nvPr userDrawn="1"/>
          </p:nvSpPr>
          <p:spPr>
            <a:xfrm rot="5400000">
              <a:off x="6039018" y="6573600"/>
              <a:ext cx="284400" cy="284400"/>
            </a:xfrm>
            <a:prstGeom prst="rtTriangle">
              <a:avLst/>
            </a:prstGeom>
            <a:solidFill>
              <a:srgbClr val="0064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userDrawn="1"/>
        </p:nvGrpSpPr>
        <p:grpSpPr>
          <a:xfrm>
            <a:off x="6160596" y="6573600"/>
            <a:ext cx="2983404" cy="284400"/>
            <a:chOff x="6160596" y="6573600"/>
            <a:chExt cx="2983404" cy="284400"/>
          </a:xfrm>
        </p:grpSpPr>
        <p:sp>
          <p:nvSpPr>
            <p:cNvPr id="24" name="Rectangle 23"/>
            <p:cNvSpPr/>
            <p:nvPr userDrawn="1"/>
          </p:nvSpPr>
          <p:spPr>
            <a:xfrm>
              <a:off x="6441826" y="6574536"/>
              <a:ext cx="2702174" cy="28346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p:cNvSpPr>
              <a:spLocks noChangeAspect="1"/>
            </p:cNvSpPr>
            <p:nvPr userDrawn="1"/>
          </p:nvSpPr>
          <p:spPr>
            <a:xfrm rot="16200000">
              <a:off x="6160596" y="6573600"/>
              <a:ext cx="284400" cy="284400"/>
            </a:xfrm>
            <a:prstGeom prst="rtTriangl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Placeholder 1"/>
          <p:cNvSpPr>
            <a:spLocks noGrp="1"/>
          </p:cNvSpPr>
          <p:nvPr userDrawn="1">
            <p:ph type="title"/>
          </p:nvPr>
        </p:nvSpPr>
        <p:spPr>
          <a:xfrm>
            <a:off x="457200" y="36284"/>
            <a:ext cx="8229600" cy="503715"/>
          </a:xfrm>
          <a:prstGeom prst="rect">
            <a:avLst/>
          </a:prstGeom>
        </p:spPr>
        <p:txBody>
          <a:bodyPr vert="horz" lIns="91440" tIns="45720" rIns="91440" bIns="45720" rtlCol="0" anchor="t" anchorCtr="0">
            <a:noAutofit/>
          </a:bodyPr>
          <a:lstStyle/>
          <a:p>
            <a:endParaRPr lang="en-US" dirty="0"/>
          </a:p>
        </p:txBody>
      </p:sp>
      <p:sp>
        <p:nvSpPr>
          <p:cNvPr id="3" name="Text Placeholder 2"/>
          <p:cNvSpPr>
            <a:spLocks noGrp="1"/>
          </p:cNvSpPr>
          <p:nvPr userDrawn="1">
            <p:ph type="body" idx="1"/>
          </p:nvPr>
        </p:nvSpPr>
        <p:spPr>
          <a:xfrm>
            <a:off x="457200" y="900544"/>
            <a:ext cx="8229600" cy="5225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3"/>
          </p:nvPr>
        </p:nvSpPr>
        <p:spPr>
          <a:xfrm>
            <a:off x="791979" y="6516766"/>
            <a:ext cx="2895600" cy="365125"/>
          </a:xfrm>
          <a:prstGeom prst="rect">
            <a:avLst/>
          </a:prstGeom>
          <a:ln>
            <a:noFill/>
          </a:ln>
        </p:spPr>
        <p:txBody>
          <a:bodyPr vert="horz" lIns="91440" tIns="45720" rIns="91440" bIns="45720" rtlCol="0" anchor="ctr"/>
          <a:lstStyle>
            <a:lvl1pPr algn="l">
              <a:defRPr sz="1200">
                <a:solidFill>
                  <a:schemeClr val="bg1"/>
                </a:solidFill>
                <a:latin typeface="Arial"/>
                <a:cs typeface="Arial"/>
              </a:defRPr>
            </a:lvl1pPr>
          </a:lstStyle>
          <a:p>
            <a:r>
              <a:rPr lang="en-US" dirty="0"/>
              <a:t>© 2018 BigDataUniversity.com</a:t>
            </a:r>
          </a:p>
        </p:txBody>
      </p:sp>
      <p:sp>
        <p:nvSpPr>
          <p:cNvPr id="6" name="Slide Number Placeholder 5"/>
          <p:cNvSpPr>
            <a:spLocks noGrp="1"/>
          </p:cNvSpPr>
          <p:nvPr userDrawn="1">
            <p:ph type="sldNum" sz="quarter" idx="4"/>
          </p:nvPr>
        </p:nvSpPr>
        <p:spPr>
          <a:xfrm>
            <a:off x="413667" y="6516766"/>
            <a:ext cx="425348" cy="365125"/>
          </a:xfrm>
          <a:prstGeom prst="rect">
            <a:avLst/>
          </a:prstGeom>
          <a:ln>
            <a:noFill/>
          </a:ln>
        </p:spPr>
        <p:txBody>
          <a:bodyPr vert="horz" lIns="91440" tIns="45720" rIns="91440" bIns="45720" rtlCol="0" anchor="ctr"/>
          <a:lstStyle>
            <a:lvl1pPr algn="l">
              <a:defRPr sz="1200">
                <a:solidFill>
                  <a:schemeClr val="bg1"/>
                </a:solidFill>
                <a:latin typeface="Arial"/>
                <a:cs typeface="Arial"/>
              </a:defRPr>
            </a:lvl1pPr>
          </a:lstStyle>
          <a:p>
            <a:fld id="{BA34C9A7-5CF2-CF40-9744-04948AE8B6DA}" type="slidenum">
              <a:rPr lang="en-US" smtClean="0"/>
              <a:pPr/>
              <a:t>‹#›</a:t>
            </a:fld>
            <a:r>
              <a:rPr lang="en-US" dirty="0"/>
              <a:t> </a:t>
            </a:r>
          </a:p>
        </p:txBody>
      </p:sp>
      <p:cxnSp>
        <p:nvCxnSpPr>
          <p:cNvPr id="11" name="Straight Connector 10"/>
          <p:cNvCxnSpPr/>
          <p:nvPr userDrawn="1"/>
        </p:nvCxnSpPr>
        <p:spPr>
          <a:xfrm>
            <a:off x="538788" y="530731"/>
            <a:ext cx="8154000" cy="0"/>
          </a:xfrm>
          <a:prstGeom prst="line">
            <a:avLst/>
          </a:prstGeom>
          <a:ln w="12700" cap="flat">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p:cNvGrpSpPr>
            <a:grpSpLocks noChangeAspect="1"/>
          </p:cNvGrpSpPr>
          <p:nvPr userDrawn="1"/>
        </p:nvGrpSpPr>
        <p:grpSpPr>
          <a:xfrm>
            <a:off x="142212" y="0"/>
            <a:ext cx="271371" cy="540000"/>
            <a:chOff x="1" y="0"/>
            <a:chExt cx="457199" cy="909778"/>
          </a:xfrm>
          <a:solidFill>
            <a:srgbClr val="00649D"/>
          </a:solidFill>
        </p:grpSpPr>
        <p:sp>
          <p:nvSpPr>
            <p:cNvPr id="12" name="Rectangle 11"/>
            <p:cNvSpPr/>
            <p:nvPr userDrawn="1"/>
          </p:nvSpPr>
          <p:spPr>
            <a:xfrm>
              <a:off x="1" y="0"/>
              <a:ext cx="457199" cy="45719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userDrawn="1"/>
          </p:nvSpPr>
          <p:spPr>
            <a:xfrm rot="10800000">
              <a:off x="1" y="452579"/>
              <a:ext cx="457199" cy="457199"/>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TextBox 25"/>
          <p:cNvSpPr txBox="1"/>
          <p:nvPr userDrawn="1"/>
        </p:nvSpPr>
        <p:spPr>
          <a:xfrm>
            <a:off x="6810089" y="6565146"/>
            <a:ext cx="1984759" cy="461665"/>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@bigdatau </a:t>
            </a:r>
            <a:r>
              <a:rPr lang="en-US" sz="1200" baseline="0" dirty="0">
                <a:solidFill>
                  <a:schemeClr val="bg1"/>
                </a:solidFill>
                <a:latin typeface="Arial"/>
                <a:cs typeface="Arial"/>
              </a:rPr>
              <a:t>  </a:t>
            </a:r>
            <a:r>
              <a:rPr lang="en-US" sz="1200" dirty="0">
                <a:solidFill>
                  <a:schemeClr val="bg1"/>
                </a:solidFill>
                <a:latin typeface="Arial"/>
                <a:cs typeface="Arial"/>
              </a:rPr>
              <a:t>#BDUmeetup</a:t>
            </a:r>
          </a:p>
          <a:p>
            <a:pPr algn="r"/>
            <a:endParaRPr lang="en-US" sz="1200" dirty="0">
              <a:solidFill>
                <a:schemeClr val="bg1"/>
              </a:solidFill>
              <a:latin typeface="Arial"/>
              <a:cs typeface="Arial"/>
            </a:endParaRPr>
          </a:p>
        </p:txBody>
      </p:sp>
      <p:pic>
        <p:nvPicPr>
          <p:cNvPr id="10" name="Picture 9" descr="twitter-bird-wht.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654134" y="6621036"/>
            <a:ext cx="221416" cy="180000"/>
          </a:xfrm>
          <a:prstGeom prst="rect">
            <a:avLst/>
          </a:prstGeom>
        </p:spPr>
      </p:pic>
    </p:spTree>
    <p:extLst>
      <p:ext uri="{BB962C8B-B14F-4D97-AF65-F5344CB8AC3E}">
        <p14:creationId xmlns:p14="http://schemas.microsoft.com/office/powerpoint/2010/main" val="338969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2800" kern="1200" cap="all">
          <a:solidFill>
            <a:schemeClr val="tx1">
              <a:lumMod val="65000"/>
              <a:lumOff val="35000"/>
            </a:schemeClr>
          </a:solidFill>
          <a:latin typeface="Impact"/>
          <a:ea typeface="+mj-ea"/>
          <a:cs typeface="Impact"/>
        </a:defRPr>
      </a:lvl1pPr>
    </p:titleStyle>
    <p:bodyStyle>
      <a:lvl1pPr marL="230400" indent="-230400" algn="l" defTabSz="457200" rtl="0" eaLnBrk="1" latinLnBrk="0" hangingPunct="1">
        <a:spcBef>
          <a:spcPts val="0"/>
        </a:spcBef>
        <a:buFont typeface="Wingdings" charset="2"/>
        <a:buChar char="§"/>
        <a:defRPr sz="2000" kern="1200">
          <a:solidFill>
            <a:schemeClr val="tx1">
              <a:lumMod val="85000"/>
              <a:lumOff val="15000"/>
            </a:schemeClr>
          </a:solidFill>
          <a:latin typeface="Arial"/>
          <a:ea typeface="+mn-ea"/>
          <a:cs typeface="Arial"/>
        </a:defRPr>
      </a:lvl1pPr>
      <a:lvl2pPr marL="576000" indent="-230400" algn="l" defTabSz="457200" rtl="0" eaLnBrk="1" latinLnBrk="0" hangingPunct="1">
        <a:spcBef>
          <a:spcPts val="0"/>
        </a:spcBef>
        <a:buFont typeface="Arial"/>
        <a:buChar char="–"/>
        <a:defRPr sz="1800" kern="1200">
          <a:solidFill>
            <a:schemeClr val="tx1">
              <a:lumMod val="85000"/>
              <a:lumOff val="15000"/>
            </a:schemeClr>
          </a:solidFill>
          <a:latin typeface="Arial"/>
          <a:ea typeface="+mn-ea"/>
          <a:cs typeface="Arial"/>
        </a:defRPr>
      </a:lvl2pPr>
      <a:lvl3pPr marL="950400" indent="-228600" algn="l" defTabSz="457200" rtl="0" eaLnBrk="1" latinLnBrk="0" hangingPunct="1">
        <a:spcBef>
          <a:spcPts val="0"/>
        </a:spcBef>
        <a:buFont typeface="Arial"/>
        <a:buChar char="•"/>
        <a:defRPr sz="1600" kern="1200">
          <a:solidFill>
            <a:schemeClr val="tx1">
              <a:lumMod val="85000"/>
              <a:lumOff val="15000"/>
            </a:schemeClr>
          </a:solidFill>
          <a:latin typeface="Arial"/>
          <a:ea typeface="+mn-ea"/>
          <a:cs typeface="Arial"/>
        </a:defRPr>
      </a:lvl3pPr>
      <a:lvl4pPr marL="1260000" indent="-228600" algn="l" defTabSz="457200" rtl="0" eaLnBrk="1" latinLnBrk="0" hangingPunct="1">
        <a:spcBef>
          <a:spcPts val="0"/>
        </a:spcBef>
        <a:buFont typeface="Arial"/>
        <a:buChar char="–"/>
        <a:defRPr sz="1400" kern="1200">
          <a:solidFill>
            <a:schemeClr val="tx1">
              <a:lumMod val="85000"/>
              <a:lumOff val="15000"/>
            </a:schemeClr>
          </a:solidFill>
          <a:latin typeface="Arial"/>
          <a:ea typeface="+mn-ea"/>
          <a:cs typeface="Arial"/>
        </a:defRPr>
      </a:lvl4pPr>
      <a:lvl5pPr marL="1602000" indent="-228600" algn="l" defTabSz="457200" rtl="0" eaLnBrk="1" latinLnBrk="0" hangingPunct="1">
        <a:spcBef>
          <a:spcPts val="0"/>
        </a:spcBef>
        <a:buFont typeface="Arial"/>
        <a:buChar char="»"/>
        <a:defRPr sz="1400" kern="1200">
          <a:solidFill>
            <a:schemeClr val="tx1">
              <a:lumMod val="85000"/>
              <a:lumOff val="1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cs.stanford.edu/people/alecmgo/trainingandtestdata.zi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datascientistworkbench.co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norvig.com/spell-correct.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a:t>
            </a:r>
            <a:endParaRPr lang="en-CA" dirty="0"/>
          </a:p>
        </p:txBody>
      </p:sp>
      <p:sp>
        <p:nvSpPr>
          <p:cNvPr id="3" name="Content Placeholder 2"/>
          <p:cNvSpPr>
            <a:spLocks noGrp="1"/>
          </p:cNvSpPr>
          <p:nvPr>
            <p:ph idx="1"/>
          </p:nvPr>
        </p:nvSpPr>
        <p:spPr>
          <a:xfrm>
            <a:off x="457200" y="789264"/>
            <a:ext cx="8229600" cy="2289415"/>
          </a:xfrm>
        </p:spPr>
        <p:txBody>
          <a:bodyPr>
            <a:normAutofit/>
          </a:bodyPr>
          <a:lstStyle/>
          <a:p>
            <a:endParaRPr lang="en-US" dirty="0"/>
          </a:p>
          <a:p>
            <a:pPr marL="0" indent="0" algn="ctr">
              <a:buNone/>
            </a:pPr>
            <a:r>
              <a:rPr lang="en-US" sz="4300" dirty="0"/>
              <a:t>We need your help!</a:t>
            </a:r>
          </a:p>
          <a:p>
            <a:pPr marL="0" indent="0" algn="ctr">
              <a:buNone/>
            </a:pPr>
            <a:r>
              <a:rPr lang="en-US" sz="4300" b="1" dirty="0">
                <a:solidFill>
                  <a:schemeClr val="tx2">
                    <a:lumMod val="60000"/>
                    <a:lumOff val="40000"/>
                  </a:schemeClr>
                </a:solidFill>
              </a:rPr>
              <a:t>Tweet!</a:t>
            </a:r>
            <a:r>
              <a:rPr lang="en-US" b="1" dirty="0">
                <a:solidFill>
                  <a:schemeClr val="tx2">
                    <a:lumMod val="60000"/>
                    <a:lumOff val="40000"/>
                  </a:schemeClr>
                </a:solidFill>
              </a:rPr>
              <a:t> </a:t>
            </a:r>
          </a:p>
        </p:txBody>
      </p:sp>
      <p:sp>
        <p:nvSpPr>
          <p:cNvPr id="4" name="Slide Number Placeholder 3"/>
          <p:cNvSpPr>
            <a:spLocks noGrp="1"/>
          </p:cNvSpPr>
          <p:nvPr>
            <p:ph type="sldNum" sz="quarter" idx="12"/>
          </p:nvPr>
        </p:nvSpPr>
        <p:spPr/>
        <p:txBody>
          <a:bodyPr/>
          <a:lstStyle/>
          <a:p>
            <a:fld id="{BA34C9A7-5CF2-CF40-9744-04948AE8B6DA}" type="slidenum">
              <a:rPr lang="en-US" smtClean="0"/>
              <a:t>1</a:t>
            </a:fld>
            <a:endParaRPr lang="en-US"/>
          </a:p>
        </p:txBody>
      </p:sp>
      <p:sp>
        <p:nvSpPr>
          <p:cNvPr id="5" name="Footer Placeholder 4"/>
          <p:cNvSpPr>
            <a:spLocks noGrp="1"/>
          </p:cNvSpPr>
          <p:nvPr>
            <p:ph type="ftr" sz="quarter" idx="4294967295"/>
          </p:nvPr>
        </p:nvSpPr>
        <p:spPr>
          <a:xfrm>
            <a:off x="791978" y="6516766"/>
            <a:ext cx="3622783" cy="365125"/>
          </a:xfrm>
          <a:prstGeom prst="rect">
            <a:avLst/>
          </a:prstGeom>
        </p:spPr>
        <p:txBody>
          <a:bodyPr/>
          <a:lstStyle/>
          <a:p>
            <a:r>
              <a:rPr lang="en-US" dirty="0"/>
              <a:t>© 2018 BigDataUniversity.com | #</a:t>
            </a:r>
            <a:r>
              <a:rPr lang="en-US" dirty="0" err="1"/>
              <a:t>BDUmeetup</a:t>
            </a:r>
            <a:endParaRPr lang="en-US" dirty="0"/>
          </a:p>
        </p:txBody>
      </p:sp>
      <p:pic>
        <p:nvPicPr>
          <p:cNvPr id="13" name="Picture 12"/>
          <p:cNvPicPr>
            <a:picLocks noChangeAspect="1"/>
          </p:cNvPicPr>
          <p:nvPr/>
        </p:nvPicPr>
        <p:blipFill>
          <a:blip r:embed="rId3"/>
          <a:stretch>
            <a:fillRect/>
          </a:stretch>
        </p:blipFill>
        <p:spPr>
          <a:xfrm>
            <a:off x="179512" y="2776784"/>
            <a:ext cx="8686800" cy="2529980"/>
          </a:xfrm>
          <a:prstGeom prst="rect">
            <a:avLst/>
          </a:prstGeom>
          <a:ln>
            <a:solidFill>
              <a:schemeClr val="tx1"/>
            </a:solidFill>
          </a:ln>
        </p:spPr>
      </p:pic>
      <p:sp>
        <p:nvSpPr>
          <p:cNvPr id="14" name="TextBox 13"/>
          <p:cNvSpPr txBox="1"/>
          <p:nvPr/>
        </p:nvSpPr>
        <p:spPr>
          <a:xfrm>
            <a:off x="359024" y="2903586"/>
            <a:ext cx="8208912" cy="1446550"/>
          </a:xfrm>
          <a:prstGeom prst="rect">
            <a:avLst/>
          </a:prstGeom>
          <a:solidFill>
            <a:schemeClr val="bg1"/>
          </a:solidFill>
        </p:spPr>
        <p:txBody>
          <a:bodyPr wrap="square" rtlCol="0">
            <a:spAutoFit/>
          </a:bodyPr>
          <a:lstStyle/>
          <a:p>
            <a:r>
              <a:rPr lang="en-US" sz="4400" dirty="0">
                <a:solidFill>
                  <a:schemeClr val="tx1">
                    <a:lumMod val="65000"/>
                    <a:lumOff val="35000"/>
                  </a:schemeClr>
                </a:solidFill>
              </a:rPr>
              <a:t>Learning Sentiment Analysis now </a:t>
            </a:r>
            <a:r>
              <a:rPr lang="en-US" sz="4400" dirty="0">
                <a:solidFill>
                  <a:schemeClr val="tx2">
                    <a:lumMod val="60000"/>
                    <a:lumOff val="40000"/>
                  </a:schemeClr>
                </a:solidFill>
              </a:rPr>
              <a:t>#</a:t>
            </a:r>
            <a:r>
              <a:rPr lang="en-US" sz="4400" dirty="0" err="1">
                <a:solidFill>
                  <a:schemeClr val="tx2">
                    <a:lumMod val="60000"/>
                    <a:lumOff val="40000"/>
                  </a:schemeClr>
                </a:solidFill>
              </a:rPr>
              <a:t>BDUmeetup</a:t>
            </a:r>
            <a:r>
              <a:rPr lang="en-US" sz="4400" dirty="0">
                <a:solidFill>
                  <a:schemeClr val="tx2">
                    <a:lumMod val="60000"/>
                    <a:lumOff val="40000"/>
                  </a:schemeClr>
                </a:solidFill>
              </a:rPr>
              <a:t> @</a:t>
            </a:r>
            <a:r>
              <a:rPr lang="en-US" sz="4400" dirty="0" err="1">
                <a:solidFill>
                  <a:schemeClr val="tx2">
                    <a:lumMod val="60000"/>
                    <a:lumOff val="40000"/>
                  </a:schemeClr>
                </a:solidFill>
              </a:rPr>
              <a:t>BigDataU</a:t>
            </a:r>
            <a:endParaRPr lang="en-US" sz="4400" dirty="0">
              <a:solidFill>
                <a:schemeClr val="tx2">
                  <a:lumMod val="60000"/>
                  <a:lumOff val="40000"/>
                </a:schemeClr>
              </a:solidFill>
            </a:endParaRPr>
          </a:p>
        </p:txBody>
      </p:sp>
    </p:spTree>
    <p:extLst>
      <p:ext uri="{BB962C8B-B14F-4D97-AF65-F5344CB8AC3E}">
        <p14:creationId xmlns:p14="http://schemas.microsoft.com/office/powerpoint/2010/main" val="425825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this presentation</a:t>
            </a:r>
            <a:endParaRPr lang="en-CA" dirty="0"/>
          </a:p>
        </p:txBody>
      </p:sp>
      <p:sp>
        <p:nvSpPr>
          <p:cNvPr id="3" name="Content Placeholder 2"/>
          <p:cNvSpPr>
            <a:spLocks noGrp="1"/>
          </p:cNvSpPr>
          <p:nvPr>
            <p:ph idx="1"/>
          </p:nvPr>
        </p:nvSpPr>
        <p:spPr/>
        <p:txBody>
          <a:bodyPr>
            <a:normAutofit/>
          </a:bodyPr>
          <a:lstStyle/>
          <a:p>
            <a:pPr marL="230400" lvl="1">
              <a:buFont typeface="Wingdings" charset="2"/>
              <a:buChar char="§"/>
            </a:pPr>
            <a:r>
              <a:rPr lang="en-US" sz="3600" dirty="0">
                <a:solidFill>
                  <a:schemeClr val="accent2">
                    <a:lumMod val="75000"/>
                  </a:schemeClr>
                </a:solidFill>
              </a:rPr>
              <a:t>What this presentation will teach you: </a:t>
            </a:r>
          </a:p>
          <a:p>
            <a:pPr marL="661950" lvl="2" indent="-285750">
              <a:buFontTx/>
              <a:buChar char="-"/>
            </a:pPr>
            <a:r>
              <a:rPr lang="en-US" sz="3600" dirty="0"/>
              <a:t>How to apply Big Data and Machine Learning techniques to text data </a:t>
            </a:r>
          </a:p>
          <a:p>
            <a:pPr marL="661950" lvl="2" indent="-285750">
              <a:buFontTx/>
              <a:buChar char="-"/>
            </a:pPr>
            <a:r>
              <a:rPr lang="en-US" sz="3600" dirty="0"/>
              <a:t>How to use </a:t>
            </a:r>
            <a:r>
              <a:rPr lang="en-US" sz="3600" u="sng" dirty="0"/>
              <a:t>IBM’s Data Science Workbench </a:t>
            </a:r>
            <a:r>
              <a:rPr lang="en-US" sz="3600" dirty="0"/>
              <a:t>to solve real problems with text data </a:t>
            </a:r>
          </a:p>
          <a:p>
            <a:pPr marL="661950" lvl="2" indent="-285750">
              <a:buFontTx/>
              <a:buChar char="-"/>
            </a:pPr>
            <a:r>
              <a:rPr lang="en-US" sz="3600" dirty="0">
                <a:solidFill>
                  <a:schemeClr val="accent1"/>
                </a:solidFill>
              </a:rPr>
              <a:t>How to perform one of the most in-demand applications of machine learning today: </a:t>
            </a:r>
            <a:r>
              <a:rPr lang="en-US" sz="3600" b="1" dirty="0">
                <a:solidFill>
                  <a:schemeClr val="accent1"/>
                </a:solidFill>
              </a:rPr>
              <a:t>Sentiment Analysis</a:t>
            </a:r>
          </a:p>
          <a:p>
            <a:pPr marL="0" indent="0">
              <a:buNone/>
            </a:pPr>
            <a:endParaRPr lang="en-US" sz="2400" dirty="0">
              <a:solidFill>
                <a:schemeClr val="accent2">
                  <a:lumMod val="75000"/>
                </a:schemeClr>
              </a:solidFill>
            </a:endParaRPr>
          </a:p>
          <a:p>
            <a:pPr lvl="1"/>
            <a:endParaRPr lang="en-US" sz="2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426996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Sentiment analysis </a:t>
            </a:r>
            <a:endParaRPr lang="en-CA" dirty="0"/>
          </a:p>
        </p:txBody>
      </p:sp>
      <p:sp>
        <p:nvSpPr>
          <p:cNvPr id="3" name="Content Placeholder 2"/>
          <p:cNvSpPr>
            <a:spLocks noGrp="1"/>
          </p:cNvSpPr>
          <p:nvPr>
            <p:ph idx="1"/>
          </p:nvPr>
        </p:nvSpPr>
        <p:spPr/>
        <p:txBody>
          <a:bodyPr>
            <a:normAutofit/>
          </a:bodyPr>
          <a:lstStyle/>
          <a:p>
            <a:r>
              <a:rPr lang="en-US" sz="3600" dirty="0">
                <a:solidFill>
                  <a:schemeClr val="accent2">
                    <a:lumMod val="75000"/>
                  </a:schemeClr>
                </a:solidFill>
              </a:rPr>
              <a:t>Sentiment analysis is a field of natural language processing (NLP) in which we algorithmically determine whether a statement or document is “positive” or “negative” </a:t>
            </a: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357944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Sentiment analysis </a:t>
            </a:r>
            <a:endParaRPr lang="en-CA" dirty="0"/>
          </a:p>
        </p:txBody>
      </p:sp>
      <p:sp>
        <p:nvSpPr>
          <p:cNvPr id="3" name="Content Placeholder 2"/>
          <p:cNvSpPr>
            <a:spLocks noGrp="1"/>
          </p:cNvSpPr>
          <p:nvPr>
            <p:ph idx="1"/>
          </p:nvPr>
        </p:nvSpPr>
        <p:spPr/>
        <p:txBody>
          <a:bodyPr>
            <a:normAutofit fontScale="92500" lnSpcReduction="10000"/>
          </a:bodyPr>
          <a:lstStyle/>
          <a:p>
            <a:r>
              <a:rPr lang="en-US" sz="3600" dirty="0">
                <a:solidFill>
                  <a:schemeClr val="accent2">
                    <a:lumMod val="75000"/>
                  </a:schemeClr>
                </a:solidFill>
              </a:rPr>
              <a:t>A number of things are pre-requisite to an effective sentiment analysis algorithm</a:t>
            </a:r>
          </a:p>
          <a:p>
            <a:pPr lvl="1"/>
            <a:r>
              <a:rPr lang="en-US" sz="3600" dirty="0"/>
              <a:t>Text mining for relevant data </a:t>
            </a:r>
          </a:p>
          <a:p>
            <a:pPr lvl="1"/>
            <a:r>
              <a:rPr lang="en-US" sz="3600" dirty="0"/>
              <a:t>Processing the data (POS Tagging, spell correcting, subject determination) </a:t>
            </a:r>
          </a:p>
          <a:p>
            <a:pPr lvl="1"/>
            <a:r>
              <a:rPr lang="en-CA" sz="3600" dirty="0"/>
              <a:t>Then there are two main approaches we can take </a:t>
            </a:r>
          </a:p>
          <a:p>
            <a:pPr lvl="2"/>
            <a:r>
              <a:rPr lang="en-CA" sz="3600" dirty="0"/>
              <a:t>1) Treat it as a classification problem </a:t>
            </a:r>
          </a:p>
          <a:p>
            <a:pPr lvl="2"/>
            <a:r>
              <a:rPr lang="en-CA" sz="3600" dirty="0"/>
              <a:t>2) Use an online resource to rank word sentiment scores and aggregate them </a:t>
            </a:r>
          </a:p>
          <a:p>
            <a:pPr marL="0" indent="0">
              <a:buNone/>
            </a:pPr>
            <a:endParaRPr lang="en-US" sz="2400" dirty="0">
              <a:solidFill>
                <a:schemeClr val="accent2">
                  <a:lumMod val="75000"/>
                </a:schemeClr>
              </a:solidFill>
            </a:endParaRPr>
          </a:p>
          <a:p>
            <a:pPr lvl="1"/>
            <a:endParaRPr lang="en-US" sz="2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178387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Sentiment analysis </a:t>
            </a:r>
            <a:endParaRPr lang="en-CA" dirty="0"/>
          </a:p>
        </p:txBody>
      </p:sp>
      <p:sp>
        <p:nvSpPr>
          <p:cNvPr id="3" name="Content Placeholder 2"/>
          <p:cNvSpPr>
            <a:spLocks noGrp="1"/>
          </p:cNvSpPr>
          <p:nvPr>
            <p:ph idx="1"/>
          </p:nvPr>
        </p:nvSpPr>
        <p:spPr/>
        <p:txBody>
          <a:bodyPr>
            <a:normAutofit/>
          </a:bodyPr>
          <a:lstStyle/>
          <a:p>
            <a:r>
              <a:rPr lang="en-US" sz="3600" dirty="0">
                <a:solidFill>
                  <a:schemeClr val="accent2">
                    <a:lumMod val="75000"/>
                  </a:schemeClr>
                </a:solidFill>
              </a:rPr>
              <a:t>1) In terms of classifying sentiment we need to: </a:t>
            </a:r>
          </a:p>
          <a:p>
            <a:pPr lvl="1"/>
            <a:r>
              <a:rPr lang="en-US" sz="3200" dirty="0"/>
              <a:t>Find sentiment tagged twitter data</a:t>
            </a:r>
          </a:p>
          <a:p>
            <a:pPr lvl="1"/>
            <a:r>
              <a:rPr lang="en-US" sz="3200" dirty="0"/>
              <a:t>Pre-process it using NLP </a:t>
            </a:r>
          </a:p>
          <a:p>
            <a:pPr lvl="1"/>
            <a:r>
              <a:rPr lang="en-US" sz="3200" dirty="0"/>
              <a:t>Train a classifier on the pre-processed data </a:t>
            </a:r>
          </a:p>
          <a:p>
            <a:pPr lvl="1"/>
            <a:r>
              <a:rPr lang="en-US" sz="3200" dirty="0"/>
              <a:t>Determine election relevant tweets and classify their sentiment as “positive” or “negative” </a:t>
            </a:r>
          </a:p>
          <a:p>
            <a:pPr lvl="1"/>
            <a:endParaRPr lang="en-US" sz="2400" dirty="0">
              <a:solidFill>
                <a:schemeClr val="accent2">
                  <a:lumMod val="75000"/>
                </a:schemeClr>
              </a:solidFill>
            </a:endParaRPr>
          </a:p>
          <a:p>
            <a:pPr marL="345600" lvl="1" indent="0">
              <a:buNone/>
            </a:pPr>
            <a:endParaRPr lang="en-US"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427025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a:t>
            </a:r>
            <a:r>
              <a:rPr lang="en-US" dirty="0" err="1"/>
              <a:t>sa</a:t>
            </a:r>
            <a:r>
              <a:rPr lang="en-US" dirty="0"/>
              <a:t>) a marketable skill</a:t>
            </a:r>
            <a:endParaRPr lang="en-CA" dirty="0"/>
          </a:p>
        </p:txBody>
      </p:sp>
      <p:sp>
        <p:nvSpPr>
          <p:cNvPr id="3" name="Content Placeholder 2"/>
          <p:cNvSpPr>
            <a:spLocks noGrp="1"/>
          </p:cNvSpPr>
          <p:nvPr>
            <p:ph idx="1"/>
          </p:nvPr>
        </p:nvSpPr>
        <p:spPr/>
        <p:txBody>
          <a:bodyPr>
            <a:normAutofit lnSpcReduction="10000"/>
          </a:bodyPr>
          <a:lstStyle/>
          <a:p>
            <a:r>
              <a:rPr lang="en-US" b="1" dirty="0">
                <a:solidFill>
                  <a:schemeClr val="accent2">
                    <a:lumMod val="75000"/>
                  </a:schemeClr>
                </a:solidFill>
              </a:rPr>
              <a:t>Imagine you are the chairman of a company </a:t>
            </a:r>
          </a:p>
          <a:p>
            <a:pPr marL="0" indent="0">
              <a:buNone/>
            </a:pPr>
            <a:endParaRPr lang="en-US" sz="2400" dirty="0">
              <a:solidFill>
                <a:schemeClr val="accent2">
                  <a:lumMod val="75000"/>
                </a:schemeClr>
              </a:solidFill>
            </a:endParaRPr>
          </a:p>
          <a:p>
            <a:pPr lvl="1"/>
            <a:r>
              <a:rPr lang="en-US" sz="2800" b="1" dirty="0"/>
              <a:t>If you’ve just released a new product: </a:t>
            </a:r>
            <a:r>
              <a:rPr lang="en-US" sz="2800" dirty="0"/>
              <a:t>you want to have the immediate feedback of your customers </a:t>
            </a:r>
          </a:p>
          <a:p>
            <a:pPr marL="345600" lvl="1" indent="0">
              <a:buNone/>
            </a:pPr>
            <a:endParaRPr lang="en-US" sz="2800" dirty="0"/>
          </a:p>
          <a:p>
            <a:pPr lvl="1"/>
            <a:r>
              <a:rPr lang="en-US" sz="2800" b="1" dirty="0"/>
              <a:t>If you offer a service: </a:t>
            </a:r>
            <a:r>
              <a:rPr lang="en-US" sz="2800" dirty="0"/>
              <a:t>you want to know right away if a customer is dissatisfied, you want to know if there are patterns in the times of dissatisfaction that can be addressed (e.g. wait times may be longer during certain times </a:t>
            </a:r>
            <a:r>
              <a:rPr lang="en-US" sz="2800" b="1" dirty="0"/>
              <a:t>so </a:t>
            </a:r>
            <a:r>
              <a:rPr lang="en-US" sz="2800" dirty="0"/>
              <a:t>you can make sure more staff is available during those times) </a:t>
            </a:r>
          </a:p>
        </p:txBody>
      </p:sp>
    </p:spTree>
    <p:extLst>
      <p:ext uri="{BB962C8B-B14F-4D97-AF65-F5344CB8AC3E}">
        <p14:creationId xmlns:p14="http://schemas.microsoft.com/office/powerpoint/2010/main" val="300553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a:t>
            </a:r>
            <a:r>
              <a:rPr lang="en-US" dirty="0" err="1"/>
              <a:t>sa</a:t>
            </a:r>
            <a:r>
              <a:rPr lang="en-US" dirty="0"/>
              <a:t>) a marketable skill</a:t>
            </a:r>
            <a:endParaRPr lang="en-CA" dirty="0"/>
          </a:p>
        </p:txBody>
      </p:sp>
      <p:sp>
        <p:nvSpPr>
          <p:cNvPr id="3" name="Content Placeholder 2"/>
          <p:cNvSpPr>
            <a:spLocks noGrp="1"/>
          </p:cNvSpPr>
          <p:nvPr>
            <p:ph idx="1"/>
          </p:nvPr>
        </p:nvSpPr>
        <p:spPr/>
        <p:txBody>
          <a:bodyPr>
            <a:normAutofit/>
          </a:bodyPr>
          <a:lstStyle/>
          <a:p>
            <a:r>
              <a:rPr lang="en-US" sz="4000" b="1" dirty="0">
                <a:solidFill>
                  <a:schemeClr val="accent2">
                    <a:lumMod val="75000"/>
                  </a:schemeClr>
                </a:solidFill>
              </a:rPr>
              <a:t>Imagine you are the chairman of a company </a:t>
            </a:r>
          </a:p>
          <a:p>
            <a:pPr marL="0" indent="0">
              <a:buNone/>
            </a:pPr>
            <a:endParaRPr lang="en-US" sz="3600" dirty="0">
              <a:solidFill>
                <a:schemeClr val="accent2">
                  <a:lumMod val="75000"/>
                </a:schemeClr>
              </a:solidFill>
            </a:endParaRPr>
          </a:p>
          <a:p>
            <a:pPr lvl="1"/>
            <a:r>
              <a:rPr lang="en-US" sz="3600" b="1" dirty="0"/>
              <a:t>If you trade on capital markets: </a:t>
            </a:r>
            <a:r>
              <a:rPr lang="en-US" sz="3600" dirty="0"/>
              <a:t>you will want to know if financial news outlets, popular finance blogs, or influential people have mentioned your company and if it was positive or negative</a:t>
            </a:r>
          </a:p>
          <a:p>
            <a:pPr marL="345600" lvl="1" indent="0">
              <a:buNone/>
            </a:pPr>
            <a:endParaRPr lang="en-US" sz="2000" b="1" dirty="0"/>
          </a:p>
        </p:txBody>
      </p:sp>
    </p:spTree>
    <p:extLst>
      <p:ext uri="{BB962C8B-B14F-4D97-AF65-F5344CB8AC3E}">
        <p14:creationId xmlns:p14="http://schemas.microsoft.com/office/powerpoint/2010/main" val="70246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up the project</a:t>
            </a:r>
            <a:endParaRPr lang="en-CA" dirty="0"/>
          </a:p>
        </p:txBody>
      </p:sp>
      <p:sp>
        <p:nvSpPr>
          <p:cNvPr id="3" name="Content Placeholder 2"/>
          <p:cNvSpPr>
            <a:spLocks noGrp="1"/>
          </p:cNvSpPr>
          <p:nvPr>
            <p:ph idx="1"/>
          </p:nvPr>
        </p:nvSpPr>
        <p:spPr/>
        <p:txBody>
          <a:bodyPr>
            <a:normAutofit lnSpcReduction="10000"/>
          </a:bodyPr>
          <a:lstStyle/>
          <a:p>
            <a:r>
              <a:rPr lang="en-CA" sz="3600" b="1" dirty="0">
                <a:solidFill>
                  <a:schemeClr val="accent2">
                    <a:lumMod val="75000"/>
                  </a:schemeClr>
                </a:solidFill>
              </a:rPr>
              <a:t>In this project we will be using a variety of python packages and modules: </a:t>
            </a:r>
          </a:p>
          <a:p>
            <a:pPr lvl="1"/>
            <a:r>
              <a:rPr lang="en-CA" sz="3600" dirty="0" err="1">
                <a:solidFill>
                  <a:schemeClr val="tx1"/>
                </a:solidFill>
              </a:rPr>
              <a:t>nltk</a:t>
            </a:r>
            <a:r>
              <a:rPr lang="en-CA" sz="3600" dirty="0">
                <a:solidFill>
                  <a:schemeClr val="tx1"/>
                </a:solidFill>
              </a:rPr>
              <a:t>: Natural Language Toolkit </a:t>
            </a:r>
          </a:p>
          <a:p>
            <a:pPr lvl="1"/>
            <a:r>
              <a:rPr lang="en-CA" sz="3600" dirty="0">
                <a:solidFill>
                  <a:schemeClr val="tx1"/>
                </a:solidFill>
              </a:rPr>
              <a:t>re: python’s regular expression package</a:t>
            </a:r>
          </a:p>
          <a:p>
            <a:pPr lvl="1"/>
            <a:r>
              <a:rPr lang="en-CA" sz="3600" dirty="0">
                <a:solidFill>
                  <a:schemeClr val="tx1"/>
                </a:solidFill>
              </a:rPr>
              <a:t>string: python’s string class </a:t>
            </a:r>
          </a:p>
          <a:p>
            <a:pPr lvl="1"/>
            <a:r>
              <a:rPr lang="en-CA" sz="3600" dirty="0">
                <a:solidFill>
                  <a:schemeClr val="tx1"/>
                </a:solidFill>
              </a:rPr>
              <a:t>csv: python’s module for dealing with .csv files </a:t>
            </a:r>
          </a:p>
          <a:p>
            <a:pPr lvl="1"/>
            <a:r>
              <a:rPr lang="en-CA" sz="3600" dirty="0">
                <a:solidFill>
                  <a:schemeClr val="tx1"/>
                </a:solidFill>
              </a:rPr>
              <a:t>Counter: python’s counting function</a:t>
            </a:r>
          </a:p>
          <a:p>
            <a:pPr marL="345600" lvl="1" indent="0">
              <a:buNone/>
            </a:pPr>
            <a:endParaRPr lang="en-CA" dirty="0"/>
          </a:p>
          <a:p>
            <a:pPr marL="0" indent="0">
              <a:buNone/>
            </a:pPr>
            <a:endParaRPr lang="en-CA" sz="2400" dirty="0">
              <a:solidFill>
                <a:schemeClr val="accent2">
                  <a:lumMod val="75000"/>
                </a:schemeClr>
              </a:solidFill>
            </a:endParaRPr>
          </a:p>
        </p:txBody>
      </p:sp>
    </p:spTree>
    <p:extLst>
      <p:ext uri="{BB962C8B-B14F-4D97-AF65-F5344CB8AC3E}">
        <p14:creationId xmlns:p14="http://schemas.microsoft.com/office/powerpoint/2010/main" val="64318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up the project: Importing  Modules</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Throughout this project I will be importing packages and modules as needed so that their direct application is clear</a:t>
            </a:r>
          </a:p>
          <a:p>
            <a:r>
              <a:rPr lang="en-CA" sz="3600" dirty="0">
                <a:solidFill>
                  <a:schemeClr val="accent2">
                    <a:lumMod val="75000"/>
                  </a:schemeClr>
                </a:solidFill>
              </a:rPr>
              <a:t>If you’d like to import all of the modules at the start though you may use the following:  </a:t>
            </a:r>
          </a:p>
          <a:p>
            <a:pPr marL="345600" lvl="1" indent="0">
              <a:buNone/>
            </a:pPr>
            <a:endParaRPr lang="en-CA" dirty="0"/>
          </a:p>
          <a:p>
            <a:pPr marL="0" indent="0">
              <a:buNone/>
            </a:pPr>
            <a:endParaRPr lang="en-CA" sz="2400" dirty="0">
              <a:solidFill>
                <a:schemeClr val="accent2">
                  <a:lumMod val="75000"/>
                </a:schemeClr>
              </a:solidFill>
            </a:endParaRPr>
          </a:p>
        </p:txBody>
      </p:sp>
    </p:spTree>
    <p:extLst>
      <p:ext uri="{BB962C8B-B14F-4D97-AF65-F5344CB8AC3E}">
        <p14:creationId xmlns:p14="http://schemas.microsoft.com/office/powerpoint/2010/main" val="328287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up the project: Importing  Modules</a:t>
            </a:r>
            <a:endParaRPr lang="en-CA" dirty="0"/>
          </a:p>
        </p:txBody>
      </p:sp>
      <p:sp>
        <p:nvSpPr>
          <p:cNvPr id="3" name="Content Placeholder 2"/>
          <p:cNvSpPr>
            <a:spLocks noGrp="1"/>
          </p:cNvSpPr>
          <p:nvPr>
            <p:ph idx="1"/>
          </p:nvPr>
        </p:nvSpPr>
        <p:spPr/>
        <p:txBody>
          <a:bodyPr>
            <a:normAutofit/>
          </a:bodyPr>
          <a:lstStyle/>
          <a:p>
            <a:pPr marL="345600" lvl="1" indent="0">
              <a:buNone/>
            </a:pPr>
            <a:endParaRPr lang="en-CA" dirty="0"/>
          </a:p>
          <a:p>
            <a:pPr marL="0" indent="0">
              <a:buNone/>
            </a:pPr>
            <a:endParaRPr lang="en-CA" sz="2400" dirty="0">
              <a:solidFill>
                <a:schemeClr val="accent2">
                  <a:lumMod val="75000"/>
                </a:schemeClr>
              </a:solidFill>
            </a:endParaRPr>
          </a:p>
        </p:txBody>
      </p:sp>
      <p:pic>
        <p:nvPicPr>
          <p:cNvPr id="4" name="Picture 3"/>
          <p:cNvPicPr>
            <a:picLocks noChangeAspect="1"/>
          </p:cNvPicPr>
          <p:nvPr/>
        </p:nvPicPr>
        <p:blipFill rotWithShape="1">
          <a:blip r:embed="rId3"/>
          <a:srcRect l="15780"/>
          <a:stretch/>
        </p:blipFill>
        <p:spPr>
          <a:xfrm>
            <a:off x="181437" y="539999"/>
            <a:ext cx="8888911" cy="5586163"/>
          </a:xfrm>
          <a:prstGeom prst="rect">
            <a:avLst/>
          </a:prstGeom>
        </p:spPr>
      </p:pic>
    </p:spTree>
    <p:extLst>
      <p:ext uri="{BB962C8B-B14F-4D97-AF65-F5344CB8AC3E}">
        <p14:creationId xmlns:p14="http://schemas.microsoft.com/office/powerpoint/2010/main" val="279072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Downloading the data</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In order to save space python’s Natural Language Toolkit requires you to download large texts using a the </a:t>
            </a:r>
            <a:r>
              <a:rPr lang="en-CA" sz="3600" dirty="0" err="1">
                <a:solidFill>
                  <a:schemeClr val="accent2">
                    <a:lumMod val="75000"/>
                  </a:schemeClr>
                </a:solidFill>
              </a:rPr>
              <a:t>nltk</a:t>
            </a:r>
            <a:r>
              <a:rPr lang="en-CA" sz="3600" dirty="0">
                <a:solidFill>
                  <a:schemeClr val="accent2">
                    <a:lumMod val="75000"/>
                  </a:schemeClr>
                </a:solidFill>
              </a:rPr>
              <a:t> downloader</a:t>
            </a:r>
          </a:p>
          <a:p>
            <a:pPr marL="345600" lvl="1" indent="0">
              <a:buNone/>
            </a:pPr>
            <a:endParaRPr lang="en-CA" dirty="0"/>
          </a:p>
          <a:p>
            <a:pPr marL="0" indent="0">
              <a:buNone/>
            </a:pPr>
            <a:endParaRPr lang="en-CA" sz="2400" dirty="0">
              <a:solidFill>
                <a:schemeClr val="accent2">
                  <a:lumMod val="75000"/>
                </a:schemeClr>
              </a:solidFill>
            </a:endParaRPr>
          </a:p>
        </p:txBody>
      </p:sp>
      <p:pic>
        <p:nvPicPr>
          <p:cNvPr id="4" name="Picture 3"/>
          <p:cNvPicPr>
            <a:picLocks noChangeAspect="1"/>
          </p:cNvPicPr>
          <p:nvPr/>
        </p:nvPicPr>
        <p:blipFill rotWithShape="1">
          <a:blip r:embed="rId3"/>
          <a:srcRect l="18454"/>
          <a:stretch/>
        </p:blipFill>
        <p:spPr>
          <a:xfrm>
            <a:off x="0" y="3827106"/>
            <a:ext cx="9111012" cy="2299057"/>
          </a:xfrm>
          <a:prstGeom prst="rect">
            <a:avLst/>
          </a:prstGeom>
        </p:spPr>
      </p:pic>
    </p:spTree>
    <p:extLst>
      <p:ext uri="{BB962C8B-B14F-4D97-AF65-F5344CB8AC3E}">
        <p14:creationId xmlns:p14="http://schemas.microsoft.com/office/powerpoint/2010/main" val="380047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of data science workshop series</a:t>
            </a:r>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2</a:t>
            </a:fld>
            <a:endParaRPr lang="en-US"/>
          </a:p>
        </p:txBody>
      </p:sp>
      <p:pic>
        <p:nvPicPr>
          <p:cNvPr id="1026" name="Picture 2" descr="data-science-slider-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62" y="3337678"/>
            <a:ext cx="6773089" cy="2709236"/>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413667" y="1052556"/>
            <a:ext cx="8654783" cy="1384995"/>
          </a:xfrm>
          <a:prstGeom prst="rect">
            <a:avLst/>
          </a:prstGeom>
          <a:noFill/>
        </p:spPr>
        <p:txBody>
          <a:bodyPr wrap="none" rtlCol="0">
            <a:spAutoFit/>
          </a:bodyPr>
          <a:lstStyle/>
          <a:p>
            <a:r>
              <a:rPr lang="en-US" sz="2800" b="1" dirty="0"/>
              <a:t>Tuesdays   6pm - 8:30pm:   </a:t>
            </a:r>
            <a:r>
              <a:rPr lang="en-US" sz="2800" dirty="0"/>
              <a:t>DS for Beginners</a:t>
            </a:r>
          </a:p>
          <a:p>
            <a:r>
              <a:rPr lang="en-US" sz="2800" b="1" dirty="0"/>
              <a:t>Thursdays 6pm - 8:30pm:   </a:t>
            </a:r>
            <a:r>
              <a:rPr lang="en-US" sz="2800" dirty="0"/>
              <a:t>DS for Intermediate/Advanced</a:t>
            </a:r>
            <a:endParaRPr lang="en-CA" sz="2800" dirty="0"/>
          </a:p>
          <a:p>
            <a:endParaRPr lang="en-CA" sz="2800" dirty="0"/>
          </a:p>
        </p:txBody>
      </p:sp>
      <p:sp>
        <p:nvSpPr>
          <p:cNvPr id="11" name="TextBox 10"/>
          <p:cNvSpPr txBox="1"/>
          <p:nvPr/>
        </p:nvSpPr>
        <p:spPr>
          <a:xfrm>
            <a:off x="216796" y="2339163"/>
            <a:ext cx="8638453" cy="646331"/>
          </a:xfrm>
          <a:prstGeom prst="rect">
            <a:avLst/>
          </a:prstGeom>
          <a:noFill/>
          <a:ln>
            <a:solidFill>
              <a:srgbClr val="000000"/>
            </a:solidFill>
          </a:ln>
        </p:spPr>
        <p:txBody>
          <a:bodyPr wrap="none" rtlCol="0">
            <a:spAutoFit/>
          </a:bodyPr>
          <a:lstStyle/>
          <a:p>
            <a:pPr algn="ctr"/>
            <a:r>
              <a:rPr lang="en-US" sz="3600" dirty="0" err="1"/>
              <a:t>Meetups</a:t>
            </a:r>
            <a:r>
              <a:rPr lang="en-US" sz="3600" dirty="0"/>
              <a:t> will be </a:t>
            </a:r>
            <a:r>
              <a:rPr lang="en-US" sz="3600" b="1" u="sng" dirty="0"/>
              <a:t>live streamed </a:t>
            </a:r>
            <a:r>
              <a:rPr lang="en-US" sz="3600" dirty="0"/>
              <a:t>and </a:t>
            </a:r>
            <a:r>
              <a:rPr lang="en-US" sz="3600" b="1" u="sng" dirty="0"/>
              <a:t>recorded</a:t>
            </a:r>
            <a:endParaRPr lang="en-CA" sz="3600" b="1" u="sng" dirty="0"/>
          </a:p>
        </p:txBody>
      </p:sp>
    </p:spTree>
    <p:extLst>
      <p:ext uri="{BB962C8B-B14F-4D97-AF65-F5344CB8AC3E}">
        <p14:creationId xmlns:p14="http://schemas.microsoft.com/office/powerpoint/2010/main" val="3080797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up the project: Loading the Data</a:t>
            </a:r>
            <a:endParaRPr lang="en-CA" dirty="0"/>
          </a:p>
        </p:txBody>
      </p:sp>
      <p:sp>
        <p:nvSpPr>
          <p:cNvPr id="3" name="Content Placeholder 2"/>
          <p:cNvSpPr>
            <a:spLocks noGrp="1"/>
          </p:cNvSpPr>
          <p:nvPr>
            <p:ph idx="1"/>
          </p:nvPr>
        </p:nvSpPr>
        <p:spPr/>
        <p:txBody>
          <a:bodyPr>
            <a:normAutofit/>
          </a:bodyPr>
          <a:lstStyle/>
          <a:p>
            <a:pPr lvl="1">
              <a:buFont typeface="Wingdings" panose="05000000000000000000" pitchFamily="2" charset="2"/>
              <a:buChar char="§"/>
            </a:pPr>
            <a:r>
              <a:rPr lang="en-CA" sz="3600" dirty="0">
                <a:solidFill>
                  <a:schemeClr val="accent2">
                    <a:lumMod val="75000"/>
                  </a:schemeClr>
                </a:solidFill>
              </a:rPr>
              <a:t>To load the data into the Data Science Workbench we use </a:t>
            </a:r>
          </a:p>
          <a:p>
            <a:pPr marL="345600" lvl="1" indent="0">
              <a:buNone/>
            </a:pPr>
            <a:r>
              <a:rPr lang="en-CA" sz="3600" dirty="0">
                <a:solidFill>
                  <a:schemeClr val="accent2">
                    <a:lumMod val="75000"/>
                  </a:schemeClr>
                </a:solidFill>
              </a:rPr>
              <a:t>the </a:t>
            </a:r>
            <a:r>
              <a:rPr lang="en-CA" sz="3600" b="1" dirty="0">
                <a:solidFill>
                  <a:srgbClr val="008000"/>
                </a:solidFill>
              </a:rPr>
              <a:t>!</a:t>
            </a:r>
            <a:r>
              <a:rPr lang="en-CA" sz="3600" b="1" dirty="0" err="1">
                <a:solidFill>
                  <a:srgbClr val="008000"/>
                </a:solidFill>
              </a:rPr>
              <a:t>wget</a:t>
            </a:r>
            <a:r>
              <a:rPr lang="en-CA" sz="3600" b="1" dirty="0">
                <a:solidFill>
                  <a:srgbClr val="008000"/>
                </a:solidFill>
              </a:rPr>
              <a:t> </a:t>
            </a:r>
            <a:r>
              <a:rPr lang="en-CA" sz="3600" dirty="0">
                <a:solidFill>
                  <a:schemeClr val="accent2">
                    <a:lumMod val="75000"/>
                  </a:schemeClr>
                </a:solidFill>
              </a:rPr>
              <a:t>command</a:t>
            </a:r>
            <a:endParaRPr lang="en-CA" sz="3600" dirty="0"/>
          </a:p>
        </p:txBody>
      </p:sp>
      <p:pic>
        <p:nvPicPr>
          <p:cNvPr id="5" name="Picture 4"/>
          <p:cNvPicPr>
            <a:picLocks noChangeAspect="1"/>
          </p:cNvPicPr>
          <p:nvPr/>
        </p:nvPicPr>
        <p:blipFill rotWithShape="1">
          <a:blip r:embed="rId3"/>
          <a:srcRect l="8111" r="20647"/>
          <a:stretch/>
        </p:blipFill>
        <p:spPr>
          <a:xfrm>
            <a:off x="280401" y="3117648"/>
            <a:ext cx="8692471" cy="1006225"/>
          </a:xfrm>
          <a:prstGeom prst="rect">
            <a:avLst/>
          </a:prstGeom>
        </p:spPr>
      </p:pic>
    </p:spTree>
    <p:extLst>
      <p:ext uri="{BB962C8B-B14F-4D97-AF65-F5344CB8AC3E}">
        <p14:creationId xmlns:p14="http://schemas.microsoft.com/office/powerpoint/2010/main" val="232566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Using Open refine to process the tweet corpus</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You will need to: </a:t>
            </a:r>
            <a:endParaRPr lang="en-CA" u="sng" dirty="0">
              <a:solidFill>
                <a:schemeClr val="accent2">
                  <a:lumMod val="75000"/>
                </a:schemeClr>
              </a:solidFill>
            </a:endParaRPr>
          </a:p>
          <a:p>
            <a:pPr lvl="1"/>
            <a:r>
              <a:rPr lang="en-CA" sz="2800" dirty="0"/>
              <a:t>Open the </a:t>
            </a:r>
            <a:r>
              <a:rPr lang="en-CA" sz="2800" dirty="0" err="1"/>
              <a:t>DataScience</a:t>
            </a:r>
            <a:r>
              <a:rPr lang="en-CA" sz="2800" dirty="0"/>
              <a:t> Workbench</a:t>
            </a:r>
          </a:p>
          <a:p>
            <a:pPr lvl="1"/>
            <a:r>
              <a:rPr lang="en-CA" sz="2800" dirty="0"/>
              <a:t>Download the training.160000.csv file</a:t>
            </a:r>
          </a:p>
          <a:p>
            <a:pPr lvl="1"/>
            <a:r>
              <a:rPr lang="en-CA" sz="2800" dirty="0"/>
              <a:t>Click on “Prepare Data” </a:t>
            </a:r>
          </a:p>
          <a:p>
            <a:pPr lvl="1"/>
            <a:r>
              <a:rPr lang="en-CA" sz="2800" dirty="0"/>
              <a:t>Choose Open Refine </a:t>
            </a:r>
          </a:p>
          <a:p>
            <a:pPr lvl="1"/>
            <a:r>
              <a:rPr lang="en-CA" sz="2800" dirty="0"/>
              <a:t>Choose 											   “Sentiment140.200000”</a:t>
            </a:r>
          </a:p>
        </p:txBody>
      </p:sp>
      <p:pic>
        <p:nvPicPr>
          <p:cNvPr id="6" name="Picture 5"/>
          <p:cNvPicPr>
            <a:picLocks noChangeAspect="1"/>
          </p:cNvPicPr>
          <p:nvPr/>
        </p:nvPicPr>
        <p:blipFill>
          <a:blip r:embed="rId3"/>
          <a:stretch>
            <a:fillRect/>
          </a:stretch>
        </p:blipFill>
        <p:spPr>
          <a:xfrm>
            <a:off x="5110510" y="2402883"/>
            <a:ext cx="3615351" cy="1072648"/>
          </a:xfrm>
          <a:prstGeom prst="rect">
            <a:avLst/>
          </a:prstGeom>
        </p:spPr>
      </p:pic>
      <p:pic>
        <p:nvPicPr>
          <p:cNvPr id="7" name="Picture 6"/>
          <p:cNvPicPr>
            <a:picLocks noChangeAspect="1"/>
          </p:cNvPicPr>
          <p:nvPr/>
        </p:nvPicPr>
        <p:blipFill>
          <a:blip r:embed="rId4"/>
          <a:stretch>
            <a:fillRect/>
          </a:stretch>
        </p:blipFill>
        <p:spPr>
          <a:xfrm>
            <a:off x="637499" y="5461037"/>
            <a:ext cx="8127423" cy="615610"/>
          </a:xfrm>
          <a:prstGeom prst="rect">
            <a:avLst/>
          </a:prstGeom>
        </p:spPr>
      </p:pic>
    </p:spTree>
    <p:extLst>
      <p:ext uri="{BB962C8B-B14F-4D97-AF65-F5344CB8AC3E}">
        <p14:creationId xmlns:p14="http://schemas.microsoft.com/office/powerpoint/2010/main" val="1512243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a:t>
            </a:r>
            <a:endParaRPr lang="en-CA" dirty="0"/>
          </a:p>
        </p:txBody>
      </p:sp>
      <p:sp>
        <p:nvSpPr>
          <p:cNvPr id="7" name="Content Placeholder 6"/>
          <p:cNvSpPr>
            <a:spLocks noGrp="1"/>
          </p:cNvSpPr>
          <p:nvPr>
            <p:ph idx="1"/>
          </p:nvPr>
        </p:nvSpPr>
        <p:spPr>
          <a:xfrm>
            <a:off x="505581" y="624773"/>
            <a:ext cx="8229600" cy="5225619"/>
          </a:xfrm>
        </p:spPr>
        <p:txBody>
          <a:bodyPr/>
          <a:lstStyle/>
          <a:p>
            <a:pPr marL="345600" lvl="1" indent="0">
              <a:buNone/>
            </a:pPr>
            <a:endParaRPr lang="en-CA" sz="2800" dirty="0"/>
          </a:p>
        </p:txBody>
      </p:sp>
      <p:pic>
        <p:nvPicPr>
          <p:cNvPr id="8" name="Picture 7"/>
          <p:cNvPicPr>
            <a:picLocks noChangeAspect="1"/>
          </p:cNvPicPr>
          <p:nvPr/>
        </p:nvPicPr>
        <p:blipFill>
          <a:blip r:embed="rId3"/>
          <a:stretch>
            <a:fillRect/>
          </a:stretch>
        </p:blipFill>
        <p:spPr>
          <a:xfrm>
            <a:off x="457200" y="624773"/>
            <a:ext cx="8263003" cy="5684103"/>
          </a:xfrm>
          <a:prstGeom prst="rect">
            <a:avLst/>
          </a:prstGeom>
        </p:spPr>
      </p:pic>
    </p:spTree>
    <p:extLst>
      <p:ext uri="{BB962C8B-B14F-4D97-AF65-F5344CB8AC3E}">
        <p14:creationId xmlns:p14="http://schemas.microsoft.com/office/powerpoint/2010/main" val="293032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Corpus?</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In text mining, a corpus is a large collection of text data </a:t>
            </a:r>
          </a:p>
          <a:p>
            <a:pPr lvl="1"/>
            <a:r>
              <a:rPr lang="en-CA" sz="3600" dirty="0">
                <a:solidFill>
                  <a:schemeClr val="tx1"/>
                </a:solidFill>
              </a:rPr>
              <a:t>E.g. A collection of books, a collection of Wikipedia articles </a:t>
            </a:r>
          </a:p>
          <a:p>
            <a:r>
              <a:rPr lang="en-CA" sz="3600" dirty="0">
                <a:solidFill>
                  <a:schemeClr val="accent2">
                    <a:lumMod val="75000"/>
                  </a:schemeClr>
                </a:solidFill>
              </a:rPr>
              <a:t>In our case, we will use the Reuters dataset in the python </a:t>
            </a:r>
            <a:r>
              <a:rPr lang="en-CA" sz="3600" dirty="0" err="1">
                <a:solidFill>
                  <a:schemeClr val="accent2">
                    <a:lumMod val="75000"/>
                  </a:schemeClr>
                </a:solidFill>
              </a:rPr>
              <a:t>nltk</a:t>
            </a:r>
            <a:r>
              <a:rPr lang="en-CA" sz="3600" dirty="0">
                <a:solidFill>
                  <a:schemeClr val="accent2">
                    <a:lumMod val="75000"/>
                  </a:schemeClr>
                </a:solidFill>
              </a:rPr>
              <a:t> package</a:t>
            </a:r>
          </a:p>
          <a:p>
            <a:pPr lvl="1"/>
            <a:r>
              <a:rPr lang="en-CA" sz="3600" dirty="0">
                <a:solidFill>
                  <a:schemeClr val="tx1"/>
                </a:solidFill>
              </a:rPr>
              <a:t>Otherwise available here: http://www.daviddlewis.com/resources/testcollections/reuters21578/</a:t>
            </a:r>
            <a:endParaRPr lang="en-CA" sz="3600" dirty="0">
              <a:solidFill>
                <a:schemeClr val="accent2">
                  <a:lumMod val="75000"/>
                </a:schemeClr>
              </a:solidFill>
            </a:endParaRPr>
          </a:p>
          <a:p>
            <a:pPr marL="345600" lvl="1" indent="0">
              <a:buNone/>
            </a:pPr>
            <a:endParaRPr lang="en-CA" dirty="0">
              <a:solidFill>
                <a:schemeClr val="accent2">
                  <a:lumMod val="75000"/>
                </a:schemeClr>
              </a:solidFill>
            </a:endParaRPr>
          </a:p>
          <a:p>
            <a:endParaRPr lang="en-CA" sz="2400" dirty="0">
              <a:solidFill>
                <a:schemeClr val="accent2">
                  <a:lumMod val="75000"/>
                </a:schemeClr>
              </a:solidFill>
            </a:endParaRPr>
          </a:p>
        </p:txBody>
      </p:sp>
    </p:spTree>
    <p:extLst>
      <p:ext uri="{BB962C8B-B14F-4D97-AF65-F5344CB8AC3E}">
        <p14:creationId xmlns:p14="http://schemas.microsoft.com/office/powerpoint/2010/main" val="283535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Corpus?</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For our Twitter data corpus we will use the Sentiment140 data from Stanford University available here: </a:t>
            </a:r>
          </a:p>
          <a:p>
            <a:pPr lvl="1"/>
            <a:r>
              <a:rPr lang="en-CA" sz="3600" u="sng" dirty="0">
                <a:hlinkClick r:id="rId3"/>
              </a:rPr>
              <a:t>http://cs.stanford.edu/people/alecmgo/trainingandtestdata.zip</a:t>
            </a:r>
            <a:endParaRPr lang="en-CA" sz="3600" dirty="0">
              <a:solidFill>
                <a:schemeClr val="tx1"/>
              </a:solidFill>
            </a:endParaRPr>
          </a:p>
          <a:p>
            <a:pPr lvl="1"/>
            <a:endParaRPr lang="en-CA" dirty="0">
              <a:solidFill>
                <a:schemeClr val="accent2">
                  <a:lumMod val="75000"/>
                </a:schemeClr>
              </a:solidFill>
            </a:endParaRPr>
          </a:p>
          <a:p>
            <a:pPr marL="345600" lvl="1" indent="0">
              <a:buNone/>
            </a:pPr>
            <a:endParaRPr lang="en-CA" dirty="0">
              <a:solidFill>
                <a:schemeClr val="accent2">
                  <a:lumMod val="75000"/>
                </a:schemeClr>
              </a:solidFill>
            </a:endParaRPr>
          </a:p>
          <a:p>
            <a:endParaRPr lang="en-CA" sz="2400" dirty="0">
              <a:solidFill>
                <a:schemeClr val="accent2">
                  <a:lumMod val="75000"/>
                </a:schemeClr>
              </a:solidFill>
            </a:endParaRPr>
          </a:p>
        </p:txBody>
      </p:sp>
    </p:spTree>
    <p:extLst>
      <p:ext uri="{BB962C8B-B14F-4D97-AF65-F5344CB8AC3E}">
        <p14:creationId xmlns:p14="http://schemas.microsoft.com/office/powerpoint/2010/main" val="221248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term Document Matrix?</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A term-document matrix (TDM) is a common aspect of many different text mining processes, it is a useful representation of the corpus</a:t>
            </a:r>
          </a:p>
          <a:p>
            <a:endParaRPr lang="en-CA" sz="3200" dirty="0">
              <a:solidFill>
                <a:schemeClr val="accent2">
                  <a:lumMod val="75000"/>
                </a:schemeClr>
              </a:solidFill>
            </a:endParaRPr>
          </a:p>
          <a:p>
            <a:pPr marL="0" indent="0">
              <a:buNone/>
            </a:pPr>
            <a:endParaRPr lang="en-CA" sz="3200" dirty="0">
              <a:solidFill>
                <a:schemeClr val="accent2">
                  <a:lumMod val="75000"/>
                </a:schemeClr>
              </a:solidFill>
            </a:endParaRPr>
          </a:p>
          <a:p>
            <a:r>
              <a:rPr lang="en-CA" sz="3200" dirty="0">
                <a:solidFill>
                  <a:schemeClr val="accent2">
                    <a:lumMod val="75000"/>
                  </a:schemeClr>
                </a:solidFill>
              </a:rPr>
              <a:t>A TDM is a matrix where each row is a word that appears in the corpus and each column is a different document in the corpus</a:t>
            </a:r>
            <a:endParaRPr lang="en-US" sz="3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317837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term Document Matrix?</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The (</a:t>
            </a:r>
            <a:r>
              <a:rPr lang="en-CA" sz="3200" dirty="0" err="1">
                <a:solidFill>
                  <a:schemeClr val="accent2">
                    <a:lumMod val="75000"/>
                  </a:schemeClr>
                </a:solidFill>
              </a:rPr>
              <a:t>i,j</a:t>
            </a:r>
            <a:r>
              <a:rPr lang="en-CA" sz="3200" dirty="0">
                <a:solidFill>
                  <a:schemeClr val="accent2">
                    <a:lumMod val="75000"/>
                  </a:schemeClr>
                </a:solidFill>
              </a:rPr>
              <a:t>)</a:t>
            </a:r>
            <a:r>
              <a:rPr lang="en-CA" sz="3200" dirty="0" err="1">
                <a:solidFill>
                  <a:schemeClr val="accent2">
                    <a:lumMod val="75000"/>
                  </a:schemeClr>
                </a:solidFill>
              </a:rPr>
              <a:t>th</a:t>
            </a:r>
            <a:r>
              <a:rPr lang="en-CA" sz="3200" dirty="0">
                <a:solidFill>
                  <a:schemeClr val="accent2">
                    <a:lumMod val="75000"/>
                  </a:schemeClr>
                </a:solidFill>
              </a:rPr>
              <a:t> entry of the TDM is then the word-count of the </a:t>
            </a:r>
            <a:r>
              <a:rPr lang="en-CA" sz="3200" dirty="0" err="1">
                <a:solidFill>
                  <a:schemeClr val="accent2">
                    <a:lumMod val="75000"/>
                  </a:schemeClr>
                </a:solidFill>
              </a:rPr>
              <a:t>ith</a:t>
            </a:r>
            <a:r>
              <a:rPr lang="en-CA" sz="3200" dirty="0">
                <a:solidFill>
                  <a:schemeClr val="accent2">
                    <a:lumMod val="75000"/>
                  </a:schemeClr>
                </a:solidFill>
              </a:rPr>
              <a:t> word in the </a:t>
            </a:r>
            <a:r>
              <a:rPr lang="en-CA" sz="3200" dirty="0" err="1">
                <a:solidFill>
                  <a:schemeClr val="accent2">
                    <a:lumMod val="75000"/>
                  </a:schemeClr>
                </a:solidFill>
              </a:rPr>
              <a:t>jth</a:t>
            </a:r>
            <a:r>
              <a:rPr lang="en-CA" sz="3200" dirty="0">
                <a:solidFill>
                  <a:schemeClr val="accent2">
                    <a:lumMod val="75000"/>
                  </a:schemeClr>
                </a:solidFill>
              </a:rPr>
              <a:t> document</a:t>
            </a:r>
          </a:p>
          <a:p>
            <a:endParaRPr lang="en-CA" sz="3200" dirty="0">
              <a:solidFill>
                <a:schemeClr val="accent2">
                  <a:lumMod val="75000"/>
                </a:schemeClr>
              </a:solidFill>
            </a:endParaRPr>
          </a:p>
          <a:p>
            <a:pPr marL="0" indent="0">
              <a:buNone/>
            </a:pPr>
            <a:endParaRPr lang="en-CA" sz="3200" dirty="0">
              <a:solidFill>
                <a:schemeClr val="accent2">
                  <a:lumMod val="75000"/>
                </a:schemeClr>
              </a:solidFill>
            </a:endParaRPr>
          </a:p>
          <a:p>
            <a:r>
              <a:rPr lang="en-CA" sz="3200" dirty="0">
                <a:solidFill>
                  <a:schemeClr val="accent2">
                    <a:lumMod val="75000"/>
                  </a:schemeClr>
                </a:solidFill>
              </a:rPr>
              <a:t>We will consider each Tweet its own document (in this context, the word document simply describes an individual element of the corpus </a:t>
            </a:r>
            <a:endParaRPr lang="en-US" sz="3200" dirty="0">
              <a:solidFill>
                <a:schemeClr val="accent2">
                  <a:lumMod val="75000"/>
                </a:schemeClr>
              </a:solidFill>
            </a:endParaRPr>
          </a:p>
          <a:p>
            <a:pPr lvl="1"/>
            <a:endParaRPr lang="en-US" sz="2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3392873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LOADING THE CORPUS INTO THE DATA SCIENCE WORKBENCH</a:t>
            </a:r>
          </a:p>
        </p:txBody>
      </p:sp>
      <p:sp>
        <p:nvSpPr>
          <p:cNvPr id="3" name="Content Placeholder 2"/>
          <p:cNvSpPr>
            <a:spLocks noGrp="1"/>
          </p:cNvSpPr>
          <p:nvPr>
            <p:ph idx="1"/>
          </p:nvPr>
        </p:nvSpPr>
        <p:spPr/>
        <p:txBody>
          <a:bodyPr>
            <a:normAutofit/>
          </a:bodyPr>
          <a:lstStyle/>
          <a:p>
            <a:endParaRPr lang="en-US" sz="2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
        <p:nvSpPr>
          <p:cNvPr id="4" name="TextBox 3"/>
          <p:cNvSpPr txBox="1"/>
          <p:nvPr/>
        </p:nvSpPr>
        <p:spPr>
          <a:xfrm>
            <a:off x="585410" y="812799"/>
            <a:ext cx="8137676" cy="3816430"/>
          </a:xfrm>
          <a:prstGeom prst="rect">
            <a:avLst/>
          </a:prstGeom>
          <a:noFill/>
        </p:spPr>
        <p:txBody>
          <a:bodyPr wrap="square" rtlCol="0">
            <a:spAutoFit/>
          </a:bodyPr>
          <a:lstStyle/>
          <a:p>
            <a:pPr marL="285750" indent="-285750">
              <a:buFont typeface="Wingdings" panose="05000000000000000000" pitchFamily="2" charset="2"/>
              <a:buChar char="§"/>
            </a:pPr>
            <a:r>
              <a:rPr lang="en-CA" sz="2800" dirty="0">
                <a:solidFill>
                  <a:schemeClr val="accent2">
                    <a:lumMod val="75000"/>
                  </a:schemeClr>
                </a:solidFill>
                <a:latin typeface="Arial" panose="020B0604020202020204" pitchFamily="34" charset="0"/>
                <a:cs typeface="Arial" panose="020B0604020202020204" pitchFamily="34" charset="0"/>
              </a:rPr>
              <a:t>The first thing we need to do is load the Reuters Corpus into the workbench </a:t>
            </a:r>
          </a:p>
          <a:p>
            <a:pPr marL="285750" indent="-285750">
              <a:buFont typeface="Wingdings" panose="05000000000000000000" pitchFamily="2" charset="2"/>
              <a:buChar char="§"/>
            </a:pPr>
            <a:r>
              <a:rPr lang="en-CA" sz="2800" dirty="0">
                <a:solidFill>
                  <a:schemeClr val="accent2">
                    <a:lumMod val="75000"/>
                  </a:schemeClr>
                </a:solidFill>
                <a:latin typeface="Arial" panose="020B0604020202020204" pitchFamily="34" charset="0"/>
                <a:cs typeface="Arial" panose="020B0604020202020204" pitchFamily="34" charset="0"/>
              </a:rPr>
              <a:t>For this we need to use the </a:t>
            </a:r>
            <a:r>
              <a:rPr lang="en-CA" sz="2800" dirty="0" err="1">
                <a:solidFill>
                  <a:schemeClr val="accent2">
                    <a:lumMod val="75000"/>
                  </a:schemeClr>
                </a:solidFill>
                <a:latin typeface="Arial" panose="020B0604020202020204" pitchFamily="34" charset="0"/>
                <a:cs typeface="Arial" panose="020B0604020202020204" pitchFamily="34" charset="0"/>
              </a:rPr>
              <a:t>nltk</a:t>
            </a:r>
            <a:r>
              <a:rPr lang="en-CA" sz="2800" dirty="0">
                <a:solidFill>
                  <a:schemeClr val="accent2">
                    <a:lumMod val="75000"/>
                  </a:schemeClr>
                </a:solidFill>
                <a:latin typeface="Arial" panose="020B0604020202020204" pitchFamily="34" charset="0"/>
                <a:cs typeface="Arial" panose="020B0604020202020204" pitchFamily="34" charset="0"/>
              </a:rPr>
              <a:t> package </a:t>
            </a:r>
          </a:p>
          <a:p>
            <a:pPr marL="285750" indent="-285750">
              <a:buFont typeface="Wingdings" panose="05000000000000000000" pitchFamily="2" charset="2"/>
              <a:buChar char="§"/>
            </a:pPr>
            <a:r>
              <a:rPr lang="en-CA" sz="2800" dirty="0">
                <a:solidFill>
                  <a:schemeClr val="accent2">
                    <a:lumMod val="75000"/>
                  </a:schemeClr>
                </a:solidFill>
                <a:latin typeface="Arial" panose="020B0604020202020204" pitchFamily="34" charset="0"/>
                <a:cs typeface="Arial" panose="020B0604020202020204" pitchFamily="34" charset="0"/>
              </a:rPr>
              <a:t>In order to save space python uses a “</a:t>
            </a:r>
            <a:r>
              <a:rPr lang="en-CA" sz="2800" dirty="0" err="1">
                <a:solidFill>
                  <a:schemeClr val="accent2">
                    <a:lumMod val="75000"/>
                  </a:schemeClr>
                </a:solidFill>
                <a:latin typeface="Arial" panose="020B0604020202020204" pitchFamily="34" charset="0"/>
                <a:cs typeface="Arial" panose="020B0604020202020204" pitchFamily="34" charset="0"/>
              </a:rPr>
              <a:t>LazyCorpus</a:t>
            </a:r>
            <a:r>
              <a:rPr lang="en-CA" sz="2800" dirty="0">
                <a:solidFill>
                  <a:schemeClr val="accent2">
                    <a:lumMod val="75000"/>
                  </a:schemeClr>
                </a:solidFill>
                <a:latin typeface="Arial" panose="020B0604020202020204" pitchFamily="34" charset="0"/>
                <a:cs typeface="Arial" panose="020B0604020202020204" pitchFamily="34" charset="0"/>
              </a:rPr>
              <a:t>” class if you try to import it right from </a:t>
            </a:r>
            <a:r>
              <a:rPr lang="en-CA" sz="2800" dirty="0" err="1">
                <a:solidFill>
                  <a:schemeClr val="accent2">
                    <a:lumMod val="75000"/>
                  </a:schemeClr>
                </a:solidFill>
                <a:latin typeface="Arial" panose="020B0604020202020204" pitchFamily="34" charset="0"/>
                <a:cs typeface="Arial" panose="020B0604020202020204" pitchFamily="34" charset="0"/>
              </a:rPr>
              <a:t>nltk.corpus.reuters</a:t>
            </a:r>
            <a:r>
              <a:rPr lang="en-CA" sz="2800" dirty="0">
                <a:solidFill>
                  <a:schemeClr val="accent2">
                    <a:lumMod val="75000"/>
                  </a:schemeClr>
                </a:solidFill>
                <a:latin typeface="Arial" panose="020B0604020202020204" pitchFamily="34" charset="0"/>
                <a:cs typeface="Arial" panose="020B0604020202020204" pitchFamily="34" charset="0"/>
              </a:rPr>
              <a:t> </a:t>
            </a:r>
          </a:p>
          <a:p>
            <a:pPr marL="285750" indent="-285750">
              <a:buFont typeface="Wingdings" panose="05000000000000000000" pitchFamily="2" charset="2"/>
              <a:buChar char="§"/>
            </a:pPr>
            <a:r>
              <a:rPr lang="en-CA" sz="2800" dirty="0">
                <a:solidFill>
                  <a:schemeClr val="accent2">
                    <a:lumMod val="75000"/>
                  </a:schemeClr>
                </a:solidFill>
                <a:latin typeface="Arial" panose="020B0604020202020204" pitchFamily="34" charset="0"/>
                <a:cs typeface="Arial" panose="020B0604020202020204" pitchFamily="34" charset="0"/>
              </a:rPr>
              <a:t>We need to use the </a:t>
            </a:r>
            <a:r>
              <a:rPr lang="en-CA" sz="2800" dirty="0" err="1">
                <a:solidFill>
                  <a:schemeClr val="accent2">
                    <a:lumMod val="75000"/>
                  </a:schemeClr>
                </a:solidFill>
                <a:latin typeface="Arial" panose="020B0604020202020204" pitchFamily="34" charset="0"/>
                <a:cs typeface="Arial" panose="020B0604020202020204" pitchFamily="34" charset="0"/>
              </a:rPr>
              <a:t>nltk</a:t>
            </a:r>
            <a:r>
              <a:rPr lang="en-CA" sz="2800" dirty="0">
                <a:solidFill>
                  <a:schemeClr val="accent2">
                    <a:lumMod val="75000"/>
                  </a:schemeClr>
                </a:solidFill>
                <a:latin typeface="Arial" panose="020B0604020202020204" pitchFamily="34" charset="0"/>
                <a:cs typeface="Arial" panose="020B0604020202020204" pitchFamily="34" charset="0"/>
              </a:rPr>
              <a:t> downloader to get the corpus into the workbench like so: </a:t>
            </a:r>
            <a:endParaRPr lang="en-US" sz="2800" dirty="0">
              <a:solidFill>
                <a:schemeClr val="accent2">
                  <a:lumMod val="75000"/>
                </a:schemeClr>
              </a:solidFill>
              <a:latin typeface="Arial" panose="020B0604020202020204" pitchFamily="34" charset="0"/>
              <a:cs typeface="Arial" panose="020B0604020202020204" pitchFamily="34" charset="0"/>
            </a:endParaRPr>
          </a:p>
          <a:p>
            <a:endParaRPr lang="en-CA" dirty="0"/>
          </a:p>
        </p:txBody>
      </p:sp>
      <p:pic>
        <p:nvPicPr>
          <p:cNvPr id="6" name="Picture 5"/>
          <p:cNvPicPr>
            <a:picLocks noChangeAspect="1"/>
          </p:cNvPicPr>
          <p:nvPr/>
        </p:nvPicPr>
        <p:blipFill rotWithShape="1">
          <a:blip r:embed="rId3"/>
          <a:srcRect l="10484" r="24613" b="28717"/>
          <a:stretch/>
        </p:blipFill>
        <p:spPr>
          <a:xfrm>
            <a:off x="247414" y="4493255"/>
            <a:ext cx="8607626" cy="2022463"/>
          </a:xfrm>
          <a:prstGeom prst="rect">
            <a:avLst/>
          </a:prstGeom>
        </p:spPr>
      </p:pic>
    </p:spTree>
    <p:extLst>
      <p:ext uri="{BB962C8B-B14F-4D97-AF65-F5344CB8AC3E}">
        <p14:creationId xmlns:p14="http://schemas.microsoft.com/office/powerpoint/2010/main" val="1952398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LOADING THE CORPUS INTO THE DATA SCIENCE WORKBENCH</a:t>
            </a:r>
          </a:p>
        </p:txBody>
      </p:sp>
      <p:sp>
        <p:nvSpPr>
          <p:cNvPr id="3" name="Content Placeholder 2"/>
          <p:cNvSpPr>
            <a:spLocks noGrp="1"/>
          </p:cNvSpPr>
          <p:nvPr>
            <p:ph idx="1"/>
          </p:nvPr>
        </p:nvSpPr>
        <p:spPr/>
        <p:txBody>
          <a:bodyPr>
            <a:normAutofit/>
          </a:bodyPr>
          <a:lstStyle/>
          <a:p>
            <a:endParaRPr lang="en-US" sz="22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
        <p:nvSpPr>
          <p:cNvPr id="4" name="TextBox 3"/>
          <p:cNvSpPr txBox="1"/>
          <p:nvPr/>
        </p:nvSpPr>
        <p:spPr>
          <a:xfrm>
            <a:off x="585410" y="812799"/>
            <a:ext cx="8137676" cy="2092881"/>
          </a:xfrm>
          <a:prstGeom prst="rect">
            <a:avLst/>
          </a:prstGeom>
          <a:noFill/>
        </p:spPr>
        <p:txBody>
          <a:bodyPr wrap="square" rtlCol="0">
            <a:spAutoFit/>
          </a:bodyPr>
          <a:lstStyle/>
          <a:p>
            <a:pPr marL="285750" indent="-285750">
              <a:buFont typeface="Wingdings" panose="05000000000000000000" pitchFamily="2" charset="2"/>
              <a:buChar char="§"/>
            </a:pPr>
            <a:r>
              <a:rPr lang="en-CA" sz="2800" dirty="0">
                <a:solidFill>
                  <a:schemeClr val="accent2">
                    <a:lumMod val="75000"/>
                  </a:schemeClr>
                </a:solidFill>
                <a:latin typeface="Arial" panose="020B0604020202020204" pitchFamily="34" charset="0"/>
                <a:cs typeface="Arial" panose="020B0604020202020204" pitchFamily="34" charset="0"/>
              </a:rPr>
              <a:t>We still have a bit of background to cover before we form the TDM but we can look through the Reuters file ids to see the different documents which will constitute it </a:t>
            </a:r>
            <a:endParaRPr lang="en-US" sz="2800" dirty="0">
              <a:solidFill>
                <a:schemeClr val="accent2">
                  <a:lumMod val="75000"/>
                </a:schemeClr>
              </a:solidFill>
              <a:latin typeface="Arial" panose="020B0604020202020204" pitchFamily="34" charset="0"/>
              <a:cs typeface="Arial" panose="020B0604020202020204" pitchFamily="34" charset="0"/>
            </a:endParaRPr>
          </a:p>
          <a:p>
            <a:endParaRPr lang="en-CA" dirty="0"/>
          </a:p>
        </p:txBody>
      </p:sp>
      <p:pic>
        <p:nvPicPr>
          <p:cNvPr id="5" name="Picture 4"/>
          <p:cNvPicPr>
            <a:picLocks noChangeAspect="1"/>
          </p:cNvPicPr>
          <p:nvPr/>
        </p:nvPicPr>
        <p:blipFill rotWithShape="1">
          <a:blip r:embed="rId3"/>
          <a:srcRect l="8663" r="35123" b="40965"/>
          <a:stretch/>
        </p:blipFill>
        <p:spPr>
          <a:xfrm>
            <a:off x="292754" y="2770213"/>
            <a:ext cx="8055379" cy="3494570"/>
          </a:xfrm>
          <a:prstGeom prst="rect">
            <a:avLst/>
          </a:prstGeom>
        </p:spPr>
      </p:pic>
    </p:spTree>
    <p:extLst>
      <p:ext uri="{BB962C8B-B14F-4D97-AF65-F5344CB8AC3E}">
        <p14:creationId xmlns:p14="http://schemas.microsoft.com/office/powerpoint/2010/main" val="236228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Tokenization – </a:t>
            </a:r>
            <a:r>
              <a:rPr lang="en-US" dirty="0" err="1"/>
              <a:t>NLp</a:t>
            </a:r>
            <a:r>
              <a:rPr lang="en-US" dirty="0"/>
              <a:t> theory </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We first must segment the data into  words and sentences, this is called </a:t>
            </a:r>
            <a:r>
              <a:rPr lang="en-CA" sz="3600" b="1" dirty="0">
                <a:solidFill>
                  <a:schemeClr val="accent2">
                    <a:lumMod val="75000"/>
                  </a:schemeClr>
                </a:solidFill>
              </a:rPr>
              <a:t>tokenization</a:t>
            </a:r>
          </a:p>
          <a:p>
            <a:endParaRPr lang="en-CA" sz="3600" b="1" dirty="0">
              <a:solidFill>
                <a:schemeClr val="accent2">
                  <a:lumMod val="75000"/>
                </a:schemeClr>
              </a:solidFill>
            </a:endParaRPr>
          </a:p>
          <a:p>
            <a:pPr marL="0" indent="0">
              <a:buNone/>
            </a:pPr>
            <a:endParaRPr lang="en-CA" sz="3600" b="1" dirty="0">
              <a:solidFill>
                <a:schemeClr val="accent2">
                  <a:lumMod val="75000"/>
                </a:schemeClr>
              </a:solidFill>
            </a:endParaRPr>
          </a:p>
          <a:p>
            <a:r>
              <a:rPr lang="en-CA" sz="3600" dirty="0">
                <a:solidFill>
                  <a:schemeClr val="accent2">
                    <a:lumMod val="75000"/>
                  </a:schemeClr>
                </a:solidFill>
              </a:rPr>
              <a:t>We usually ignore words called </a:t>
            </a:r>
            <a:r>
              <a:rPr lang="en-CA" sz="3600" b="1" dirty="0">
                <a:solidFill>
                  <a:schemeClr val="accent2">
                    <a:lumMod val="75000"/>
                  </a:schemeClr>
                </a:solidFill>
              </a:rPr>
              <a:t>stop words</a:t>
            </a:r>
            <a:r>
              <a:rPr lang="en-CA" sz="3600" dirty="0">
                <a:solidFill>
                  <a:schemeClr val="accent2">
                    <a:lumMod val="75000"/>
                  </a:schemeClr>
                </a:solidFill>
              </a:rPr>
              <a:t> which typically have little or no consequence on semantic meaning</a:t>
            </a:r>
            <a:r>
              <a:rPr lang="en-CA" sz="3600" b="1" dirty="0">
                <a:solidFill>
                  <a:schemeClr val="accent2">
                    <a:lumMod val="75000"/>
                  </a:schemeClr>
                </a:solidFill>
              </a:rPr>
              <a:t> </a:t>
            </a:r>
          </a:p>
          <a:p>
            <a:pPr marL="0" indent="0">
              <a:buNone/>
            </a:pPr>
            <a:endParaRPr lang="en-CA" sz="2400" dirty="0">
              <a:solidFill>
                <a:schemeClr val="accent2">
                  <a:lumMod val="75000"/>
                </a:schemeClr>
              </a:solidFill>
            </a:endParaRPr>
          </a:p>
        </p:txBody>
      </p:sp>
    </p:spTree>
    <p:extLst>
      <p:ext uri="{BB962C8B-B14F-4D97-AF65-F5344CB8AC3E}">
        <p14:creationId xmlns:p14="http://schemas.microsoft.com/office/powerpoint/2010/main" val="3453364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3</a:t>
            </a:fld>
            <a:endParaRPr lang="en-US"/>
          </a:p>
        </p:txBody>
      </p:sp>
      <p:pic>
        <p:nvPicPr>
          <p:cNvPr id="7" name="Picture 6"/>
          <p:cNvPicPr>
            <a:picLocks noChangeAspect="1"/>
          </p:cNvPicPr>
          <p:nvPr/>
        </p:nvPicPr>
        <p:blipFill>
          <a:blip r:embed="rId2"/>
          <a:stretch>
            <a:fillRect/>
          </a:stretch>
        </p:blipFill>
        <p:spPr>
          <a:xfrm>
            <a:off x="413667" y="2038418"/>
            <a:ext cx="8296608" cy="1636447"/>
          </a:xfrm>
          <a:prstGeom prst="rect">
            <a:avLst/>
          </a:prstGeom>
          <a:ln>
            <a:solidFill>
              <a:schemeClr val="tx1"/>
            </a:solidFill>
          </a:ln>
        </p:spPr>
      </p:pic>
      <p:sp>
        <p:nvSpPr>
          <p:cNvPr id="8" name="TextBox 7"/>
          <p:cNvSpPr txBox="1"/>
          <p:nvPr/>
        </p:nvSpPr>
        <p:spPr>
          <a:xfrm>
            <a:off x="995087" y="4426054"/>
            <a:ext cx="7421723" cy="707886"/>
          </a:xfrm>
          <a:prstGeom prst="rect">
            <a:avLst/>
          </a:prstGeom>
          <a:noFill/>
        </p:spPr>
        <p:txBody>
          <a:bodyPr wrap="none" rtlCol="0">
            <a:spAutoFit/>
          </a:bodyPr>
          <a:lstStyle/>
          <a:p>
            <a:r>
              <a:rPr lang="en-US" sz="4000" dirty="0">
                <a:hlinkClick r:id="rId3"/>
              </a:rPr>
              <a:t>www.datascientistworkbench.com</a:t>
            </a:r>
            <a:endParaRPr lang="en-US" sz="4000" dirty="0"/>
          </a:p>
        </p:txBody>
      </p:sp>
    </p:spTree>
    <p:extLst>
      <p:ext uri="{BB962C8B-B14F-4D97-AF65-F5344CB8AC3E}">
        <p14:creationId xmlns:p14="http://schemas.microsoft.com/office/powerpoint/2010/main" val="19810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Tokenization – </a:t>
            </a:r>
            <a:r>
              <a:rPr lang="en-US" dirty="0" err="1"/>
              <a:t>NLp</a:t>
            </a:r>
            <a:r>
              <a:rPr lang="en-US" dirty="0"/>
              <a:t> theory </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We may also choose to </a:t>
            </a:r>
            <a:r>
              <a:rPr lang="en-CA" sz="3600" b="1" dirty="0">
                <a:solidFill>
                  <a:schemeClr val="accent2">
                    <a:lumMod val="75000"/>
                  </a:schemeClr>
                </a:solidFill>
              </a:rPr>
              <a:t>normalize</a:t>
            </a:r>
            <a:r>
              <a:rPr lang="en-CA" sz="3600" dirty="0">
                <a:solidFill>
                  <a:schemeClr val="accent2">
                    <a:lumMod val="75000"/>
                  </a:schemeClr>
                </a:solidFill>
              </a:rPr>
              <a:t> the data so that we only represent base words (e.g. dogs, dogs’, dog’s -&gt; dog) </a:t>
            </a:r>
          </a:p>
          <a:p>
            <a:endParaRPr lang="en-CA" sz="3600" dirty="0">
              <a:solidFill>
                <a:schemeClr val="accent2">
                  <a:lumMod val="75000"/>
                </a:schemeClr>
              </a:solidFill>
            </a:endParaRPr>
          </a:p>
          <a:p>
            <a:pPr marL="0" indent="0">
              <a:buNone/>
            </a:pPr>
            <a:endParaRPr lang="en-CA" sz="3600" dirty="0">
              <a:solidFill>
                <a:schemeClr val="accent2">
                  <a:lumMod val="75000"/>
                </a:schemeClr>
              </a:solidFill>
            </a:endParaRPr>
          </a:p>
          <a:p>
            <a:r>
              <a:rPr lang="en-CA" sz="3600" dirty="0">
                <a:solidFill>
                  <a:schemeClr val="accent2">
                    <a:lumMod val="75000"/>
                  </a:schemeClr>
                </a:solidFill>
              </a:rPr>
              <a:t>Create a </a:t>
            </a:r>
            <a:r>
              <a:rPr lang="en-CA" sz="3600" b="1" dirty="0">
                <a:solidFill>
                  <a:schemeClr val="accent2">
                    <a:lumMod val="75000"/>
                  </a:schemeClr>
                </a:solidFill>
              </a:rPr>
              <a:t>term-document matrix </a:t>
            </a:r>
            <a:r>
              <a:rPr lang="en-CA" sz="3600" dirty="0">
                <a:solidFill>
                  <a:schemeClr val="accent2">
                    <a:lumMod val="75000"/>
                  </a:schemeClr>
                </a:solidFill>
              </a:rPr>
              <a:t>(TDM) with these normalized word-counts </a:t>
            </a:r>
          </a:p>
          <a:p>
            <a:endParaRPr lang="en-CA" sz="2400" dirty="0">
              <a:solidFill>
                <a:schemeClr val="accent2">
                  <a:lumMod val="75000"/>
                </a:schemeClr>
              </a:solidFill>
            </a:endParaRPr>
          </a:p>
        </p:txBody>
      </p:sp>
    </p:spTree>
    <p:extLst>
      <p:ext uri="{BB962C8B-B14F-4D97-AF65-F5344CB8AC3E}">
        <p14:creationId xmlns:p14="http://schemas.microsoft.com/office/powerpoint/2010/main" val="1499665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Cleaning up the data </a:t>
            </a:r>
            <a:endParaRPr lang="en-CA" dirty="0"/>
          </a:p>
        </p:txBody>
      </p:sp>
      <p:sp>
        <p:nvSpPr>
          <p:cNvPr id="5" name="Content Placeholder 4"/>
          <p:cNvSpPr>
            <a:spLocks noGrp="1"/>
          </p:cNvSpPr>
          <p:nvPr>
            <p:ph idx="1"/>
          </p:nvPr>
        </p:nvSpPr>
        <p:spPr>
          <a:xfrm>
            <a:off x="457200" y="549787"/>
            <a:ext cx="8229600" cy="5225619"/>
          </a:xfrm>
        </p:spPr>
        <p:txBody>
          <a:bodyPr>
            <a:normAutofit/>
          </a:bodyPr>
          <a:lstStyle/>
          <a:p>
            <a:r>
              <a:rPr lang="en-CA" dirty="0">
                <a:solidFill>
                  <a:schemeClr val="accent2">
                    <a:lumMod val="75000"/>
                  </a:schemeClr>
                </a:solidFill>
              </a:rPr>
              <a:t>Dealing with stop words: </a:t>
            </a:r>
          </a:p>
          <a:p>
            <a:pPr lvl="1"/>
            <a:r>
              <a:rPr lang="en-CA" sz="2800" dirty="0"/>
              <a:t>Again, python conveniently has a corpus of stop words </a:t>
            </a:r>
          </a:p>
          <a:p>
            <a:pPr lvl="1"/>
            <a:r>
              <a:rPr lang="en-CA" sz="2800" dirty="0"/>
              <a:t>We need to import it and download it as with the Reuters corpus </a:t>
            </a:r>
          </a:p>
          <a:p>
            <a:pPr lvl="1"/>
            <a:r>
              <a:rPr lang="en-CA" sz="2800" dirty="0"/>
              <a:t>Then we can simply loop through the words in our Reuters file and keep the ones that aren’t in the stop words corpus</a:t>
            </a:r>
          </a:p>
          <a:p>
            <a:endParaRPr lang="en-CA" dirty="0"/>
          </a:p>
          <a:p>
            <a:endParaRPr lang="en-CA" dirty="0"/>
          </a:p>
          <a:p>
            <a:endParaRPr lang="en-CA" dirty="0"/>
          </a:p>
          <a:p>
            <a:endParaRPr lang="en-CA" dirty="0"/>
          </a:p>
          <a:p>
            <a:pPr marL="0" indent="0">
              <a:buNone/>
            </a:pPr>
            <a:endParaRPr lang="en-CA" dirty="0"/>
          </a:p>
          <a:p>
            <a:endParaRPr lang="en-CA" dirty="0"/>
          </a:p>
        </p:txBody>
      </p:sp>
      <p:pic>
        <p:nvPicPr>
          <p:cNvPr id="4" name="Picture 3"/>
          <p:cNvPicPr>
            <a:picLocks noChangeAspect="1"/>
          </p:cNvPicPr>
          <p:nvPr/>
        </p:nvPicPr>
        <p:blipFill rotWithShape="1">
          <a:blip r:embed="rId3"/>
          <a:srcRect l="9402"/>
          <a:stretch/>
        </p:blipFill>
        <p:spPr>
          <a:xfrm>
            <a:off x="59620" y="4187738"/>
            <a:ext cx="9084380" cy="2657879"/>
          </a:xfrm>
          <a:prstGeom prst="rect">
            <a:avLst/>
          </a:prstGeom>
        </p:spPr>
      </p:pic>
    </p:spTree>
    <p:extLst>
      <p:ext uri="{BB962C8B-B14F-4D97-AF65-F5344CB8AC3E}">
        <p14:creationId xmlns:p14="http://schemas.microsoft.com/office/powerpoint/2010/main" val="418659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Cleaning up the data </a:t>
            </a:r>
            <a:endParaRPr lang="en-CA" dirty="0"/>
          </a:p>
        </p:txBody>
      </p:sp>
      <p:sp>
        <p:nvSpPr>
          <p:cNvPr id="5" name="Content Placeholder 4"/>
          <p:cNvSpPr>
            <a:spLocks noGrp="1"/>
          </p:cNvSpPr>
          <p:nvPr>
            <p:ph idx="1"/>
          </p:nvPr>
        </p:nvSpPr>
        <p:spPr/>
        <p:txBody>
          <a:bodyPr>
            <a:normAutofit/>
          </a:bodyPr>
          <a:lstStyle/>
          <a:p>
            <a:r>
              <a:rPr lang="en-CA" sz="4000" dirty="0">
                <a:solidFill>
                  <a:schemeClr val="accent2">
                    <a:lumMod val="75000"/>
                  </a:schemeClr>
                </a:solidFill>
              </a:rPr>
              <a:t>For punctuation removal we do something very similar except this time we use the “string” module</a:t>
            </a:r>
          </a:p>
          <a:p>
            <a:endParaRPr lang="en-CA" dirty="0"/>
          </a:p>
        </p:txBody>
      </p:sp>
      <p:pic>
        <p:nvPicPr>
          <p:cNvPr id="6" name="Picture 5"/>
          <p:cNvPicPr>
            <a:picLocks noChangeAspect="1"/>
          </p:cNvPicPr>
          <p:nvPr/>
        </p:nvPicPr>
        <p:blipFill rotWithShape="1">
          <a:blip r:embed="rId3"/>
          <a:srcRect l="9793"/>
          <a:stretch/>
        </p:blipFill>
        <p:spPr>
          <a:xfrm>
            <a:off x="131584" y="5113602"/>
            <a:ext cx="8812699" cy="1303144"/>
          </a:xfrm>
          <a:prstGeom prst="rect">
            <a:avLst/>
          </a:prstGeom>
        </p:spPr>
      </p:pic>
    </p:spTree>
    <p:extLst>
      <p:ext uri="{BB962C8B-B14F-4D97-AF65-F5344CB8AC3E}">
        <p14:creationId xmlns:p14="http://schemas.microsoft.com/office/powerpoint/2010/main" val="3179939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Cleaning up the data </a:t>
            </a:r>
            <a:endParaRPr lang="en-CA" dirty="0"/>
          </a:p>
        </p:txBody>
      </p:sp>
      <p:sp>
        <p:nvSpPr>
          <p:cNvPr id="5" name="Content Placeholder 4"/>
          <p:cNvSpPr>
            <a:spLocks noGrp="1"/>
          </p:cNvSpPr>
          <p:nvPr>
            <p:ph idx="1"/>
          </p:nvPr>
        </p:nvSpPr>
        <p:spPr/>
        <p:txBody>
          <a:bodyPr>
            <a:normAutofit/>
          </a:bodyPr>
          <a:lstStyle/>
          <a:p>
            <a:r>
              <a:rPr lang="en-CA" sz="4000" dirty="0">
                <a:solidFill>
                  <a:schemeClr val="accent2">
                    <a:lumMod val="75000"/>
                  </a:schemeClr>
                </a:solidFill>
              </a:rPr>
              <a:t>Of course we will need to be calling both of these on however many documents in the Reuters corpus as we want and given their similarity, it makes sense to put them into a function like so: </a:t>
            </a:r>
            <a:endParaRPr lang="en-CA" sz="4000" dirty="0"/>
          </a:p>
          <a:p>
            <a:endParaRPr lang="en-CA" dirty="0"/>
          </a:p>
          <a:p>
            <a:endParaRPr lang="en-CA" dirty="0"/>
          </a:p>
          <a:p>
            <a:pPr marL="0" indent="0">
              <a:buNone/>
            </a:pPr>
            <a:endParaRPr lang="en-CA" dirty="0"/>
          </a:p>
          <a:p>
            <a:endParaRPr lang="en-CA" dirty="0"/>
          </a:p>
          <a:p>
            <a:endParaRPr lang="en-CA" dirty="0"/>
          </a:p>
          <a:p>
            <a:endParaRPr lang="en-CA" dirty="0"/>
          </a:p>
          <a:p>
            <a:pPr marL="0" indent="0">
              <a:buNone/>
            </a:pPr>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spTree>
    <p:extLst>
      <p:ext uri="{BB962C8B-B14F-4D97-AF65-F5344CB8AC3E}">
        <p14:creationId xmlns:p14="http://schemas.microsoft.com/office/powerpoint/2010/main" val="209617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DSWB: Cleaning up the data </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34</a:t>
            </a:fld>
            <a:endParaRPr lang="en-US"/>
          </a:p>
        </p:txBody>
      </p:sp>
      <p:pic>
        <p:nvPicPr>
          <p:cNvPr id="6" name="Picture 5"/>
          <p:cNvPicPr>
            <a:picLocks noChangeAspect="1"/>
          </p:cNvPicPr>
          <p:nvPr/>
        </p:nvPicPr>
        <p:blipFill>
          <a:blip r:embed="rId2"/>
          <a:stretch>
            <a:fillRect/>
          </a:stretch>
        </p:blipFill>
        <p:spPr>
          <a:xfrm>
            <a:off x="0" y="1814507"/>
            <a:ext cx="9144000" cy="3632988"/>
          </a:xfrm>
          <a:prstGeom prst="rect">
            <a:avLst/>
          </a:prstGeom>
        </p:spPr>
      </p:pic>
    </p:spTree>
    <p:extLst>
      <p:ext uri="{BB962C8B-B14F-4D97-AF65-F5344CB8AC3E}">
        <p14:creationId xmlns:p14="http://schemas.microsoft.com/office/powerpoint/2010/main" val="2850623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Cleaning up the data </a:t>
            </a:r>
            <a:endParaRPr lang="en-CA" dirty="0"/>
          </a:p>
        </p:txBody>
      </p:sp>
      <p:sp>
        <p:nvSpPr>
          <p:cNvPr id="5" name="Content Placeholder 4"/>
          <p:cNvSpPr>
            <a:spLocks noGrp="1"/>
          </p:cNvSpPr>
          <p:nvPr>
            <p:ph idx="1"/>
          </p:nvPr>
        </p:nvSpPr>
        <p:spPr/>
        <p:txBody>
          <a:bodyPr>
            <a:normAutofit/>
          </a:bodyPr>
          <a:lstStyle/>
          <a:p>
            <a:r>
              <a:rPr lang="en-CA" sz="3000" dirty="0">
                <a:solidFill>
                  <a:schemeClr val="accent2">
                    <a:lumMod val="75000"/>
                  </a:schemeClr>
                </a:solidFill>
              </a:rPr>
              <a:t>Later on in the project we will need to also normalize the twitter training data using a Lancaster Stemmer tool, here is that alternate cleanup function</a:t>
            </a:r>
          </a:p>
          <a:p>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endParaRPr lang="en-CA" dirty="0"/>
          </a:p>
          <a:p>
            <a:pPr marL="0" indent="0">
              <a:buNone/>
            </a:pPr>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pic>
        <p:nvPicPr>
          <p:cNvPr id="4" name="Picture 3"/>
          <p:cNvPicPr>
            <a:picLocks noChangeAspect="1"/>
          </p:cNvPicPr>
          <p:nvPr/>
        </p:nvPicPr>
        <p:blipFill rotWithShape="1">
          <a:blip r:embed="rId3"/>
          <a:srcRect l="10301"/>
          <a:stretch/>
        </p:blipFill>
        <p:spPr>
          <a:xfrm>
            <a:off x="4471" y="3217359"/>
            <a:ext cx="9139529" cy="2908804"/>
          </a:xfrm>
          <a:prstGeom prst="rect">
            <a:avLst/>
          </a:prstGeom>
        </p:spPr>
      </p:pic>
    </p:spTree>
    <p:extLst>
      <p:ext uri="{BB962C8B-B14F-4D97-AF65-F5344CB8AC3E}">
        <p14:creationId xmlns:p14="http://schemas.microsoft.com/office/powerpoint/2010/main" val="162333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The Term Document Matrix (TDM) </a:t>
            </a:r>
            <a:endParaRPr lang="en-MY" sz="2500" dirty="0"/>
          </a:p>
        </p:txBody>
      </p:sp>
      <p:pic>
        <p:nvPicPr>
          <p:cNvPr id="5" name="Picture 2" descr="http://mlg.postech.ac.kr/static/research/nmf_clust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37" y="847529"/>
            <a:ext cx="8281763" cy="505978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ontent Placeholder 3"/>
          <p:cNvSpPr>
            <a:spLocks noGrp="1"/>
          </p:cNvSpPr>
          <p:nvPr>
            <p:ph idx="1"/>
          </p:nvPr>
        </p:nvSpPr>
        <p:spPr/>
        <p:txBody>
          <a:bodyPr/>
          <a:lstStyle/>
          <a:p>
            <a:endParaRPr lang="en-CA"/>
          </a:p>
        </p:txBody>
      </p:sp>
    </p:spTree>
    <p:extLst>
      <p:ext uri="{BB962C8B-B14F-4D97-AF65-F5344CB8AC3E}">
        <p14:creationId xmlns:p14="http://schemas.microsoft.com/office/powerpoint/2010/main" val="208956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Making the Reuters </a:t>
            </a:r>
            <a:r>
              <a:rPr lang="en-US" dirty="0" err="1"/>
              <a:t>tdm</a:t>
            </a:r>
            <a:r>
              <a:rPr lang="en-US" dirty="0"/>
              <a:t> </a:t>
            </a:r>
            <a:endParaRPr lang="en-CA"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CA" sz="3600" dirty="0">
                <a:solidFill>
                  <a:schemeClr val="accent2">
                    <a:lumMod val="75000"/>
                  </a:schemeClr>
                </a:solidFill>
              </a:rPr>
              <a:t>We need to go through each document in the Reuters corpus, clean the data, get the word-counts and add them to an array </a:t>
            </a:r>
          </a:p>
          <a:p>
            <a:pPr>
              <a:buFont typeface="Wingdings" panose="05000000000000000000" pitchFamily="2" charset="2"/>
              <a:buChar char="§"/>
            </a:pPr>
            <a:r>
              <a:rPr lang="en-CA" sz="3600" dirty="0">
                <a:solidFill>
                  <a:schemeClr val="accent2">
                    <a:lumMod val="75000"/>
                  </a:schemeClr>
                </a:solidFill>
              </a:rPr>
              <a:t>In typical TDMs the data is represented as a matrix but in Python, dictionaries (hash tables in other languages) are much more efficient so we will use them first we need the Counter function</a:t>
            </a:r>
          </a:p>
          <a:p>
            <a:pPr>
              <a:buFont typeface="Wingdings" panose="05000000000000000000" pitchFamily="2" charset="2"/>
              <a:buChar char="§"/>
            </a:pPr>
            <a:endParaRPr lang="en-CA" sz="2400" dirty="0">
              <a:solidFill>
                <a:schemeClr val="accent2">
                  <a:lumMod val="75000"/>
                </a:schemeClr>
              </a:solidFill>
            </a:endParaRPr>
          </a:p>
        </p:txBody>
      </p:sp>
      <p:pic>
        <p:nvPicPr>
          <p:cNvPr id="5" name="Picture 4"/>
          <p:cNvPicPr>
            <a:picLocks noChangeAspect="1"/>
          </p:cNvPicPr>
          <p:nvPr/>
        </p:nvPicPr>
        <p:blipFill>
          <a:blip r:embed="rId3"/>
          <a:stretch>
            <a:fillRect/>
          </a:stretch>
        </p:blipFill>
        <p:spPr>
          <a:xfrm>
            <a:off x="63247" y="5812522"/>
            <a:ext cx="8935610" cy="772126"/>
          </a:xfrm>
          <a:prstGeom prst="rect">
            <a:avLst/>
          </a:prstGeom>
        </p:spPr>
      </p:pic>
    </p:spTree>
    <p:extLst>
      <p:ext uri="{BB962C8B-B14F-4D97-AF65-F5344CB8AC3E}">
        <p14:creationId xmlns:p14="http://schemas.microsoft.com/office/powerpoint/2010/main" val="2470439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Making the Reuters </a:t>
            </a:r>
            <a:r>
              <a:rPr lang="en-US" dirty="0" err="1"/>
              <a:t>tdm</a:t>
            </a:r>
            <a:r>
              <a:rPr lang="en-US" dirty="0"/>
              <a:t> </a:t>
            </a:r>
            <a:endParaRPr lang="en-CA"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CA" dirty="0">
                <a:solidFill>
                  <a:schemeClr val="accent2">
                    <a:lumMod val="75000"/>
                  </a:schemeClr>
                </a:solidFill>
              </a:rPr>
              <a:t>Putting it all together we can write the following function with everything we’ve developed so far</a:t>
            </a:r>
          </a:p>
          <a:p>
            <a:pPr marL="0" indent="0">
              <a:buNone/>
            </a:pPr>
            <a:endParaRPr lang="en-CA" dirty="0">
              <a:solidFill>
                <a:schemeClr val="accent2">
                  <a:lumMod val="75000"/>
                </a:schemeClr>
              </a:solidFill>
            </a:endParaRPr>
          </a:p>
        </p:txBody>
      </p:sp>
      <p:pic>
        <p:nvPicPr>
          <p:cNvPr id="5" name="Picture 4"/>
          <p:cNvPicPr>
            <a:picLocks noChangeAspect="1"/>
          </p:cNvPicPr>
          <p:nvPr/>
        </p:nvPicPr>
        <p:blipFill rotWithShape="1">
          <a:blip r:embed="rId3"/>
          <a:srcRect l="9549" r="18518" b="11421"/>
          <a:stretch/>
        </p:blipFill>
        <p:spPr>
          <a:xfrm>
            <a:off x="98965" y="1794107"/>
            <a:ext cx="8946069" cy="4609230"/>
          </a:xfrm>
          <a:prstGeom prst="rect">
            <a:avLst/>
          </a:prstGeom>
        </p:spPr>
      </p:pic>
    </p:spTree>
    <p:extLst>
      <p:ext uri="{BB962C8B-B14F-4D97-AF65-F5344CB8AC3E}">
        <p14:creationId xmlns:p14="http://schemas.microsoft.com/office/powerpoint/2010/main" val="3487650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Making the Reuters </a:t>
            </a:r>
            <a:r>
              <a:rPr lang="en-US" dirty="0" err="1"/>
              <a:t>tdm</a:t>
            </a:r>
            <a:r>
              <a:rPr lang="en-US" dirty="0"/>
              <a:t> </a:t>
            </a:r>
            <a:endParaRPr lang="en-CA"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CA" dirty="0">
                <a:solidFill>
                  <a:schemeClr val="accent2">
                    <a:lumMod val="75000"/>
                  </a:schemeClr>
                </a:solidFill>
              </a:rPr>
              <a:t>And then run </a:t>
            </a:r>
          </a:p>
        </p:txBody>
      </p:sp>
      <p:pic>
        <p:nvPicPr>
          <p:cNvPr id="7" name="Picture 6"/>
          <p:cNvPicPr>
            <a:picLocks noChangeAspect="1"/>
          </p:cNvPicPr>
          <p:nvPr/>
        </p:nvPicPr>
        <p:blipFill rotWithShape="1">
          <a:blip r:embed="rId3"/>
          <a:srcRect l="10162" r="40479"/>
          <a:stretch/>
        </p:blipFill>
        <p:spPr>
          <a:xfrm>
            <a:off x="677333" y="1797383"/>
            <a:ext cx="6333067" cy="742617"/>
          </a:xfrm>
          <a:prstGeom prst="rect">
            <a:avLst/>
          </a:prstGeom>
        </p:spPr>
      </p:pic>
    </p:spTree>
    <p:extLst>
      <p:ext uri="{BB962C8B-B14F-4D97-AF65-F5344CB8AC3E}">
        <p14:creationId xmlns:p14="http://schemas.microsoft.com/office/powerpoint/2010/main" val="306017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b="1" u="sng" dirty="0">
                <a:latin typeface="Abadi MT Condensed Extra Bold"/>
                <a:cs typeface="Abadi MT Condensed Extra Bold"/>
              </a:rPr>
              <a:t>Sentiment Analysis</a:t>
            </a:r>
            <a:endParaRPr lang="en-US" dirty="0"/>
          </a:p>
        </p:txBody>
      </p:sp>
      <p:sp>
        <p:nvSpPr>
          <p:cNvPr id="7" name="Subtitle 6"/>
          <p:cNvSpPr>
            <a:spLocks noGrp="1"/>
          </p:cNvSpPr>
          <p:nvPr>
            <p:ph type="subTitle" idx="1"/>
          </p:nvPr>
        </p:nvSpPr>
        <p:spPr/>
        <p:txBody>
          <a:bodyPr/>
          <a:lstStyle/>
          <a:p>
            <a:r>
              <a:rPr lang="en-US" dirty="0">
                <a:latin typeface="Abadi MT Condensed Extra Bold"/>
                <a:cs typeface="Abadi MT Condensed Extra Bold"/>
              </a:rPr>
              <a:t>Using Twitter to model public opinion on the Canadian election</a:t>
            </a:r>
            <a:endParaRPr lang="en-US" dirty="0"/>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4</a:t>
            </a:fld>
            <a:endParaRPr lang="en-US"/>
          </a:p>
        </p:txBody>
      </p:sp>
    </p:spTree>
    <p:extLst>
      <p:ext uri="{BB962C8B-B14F-4D97-AF65-F5344CB8AC3E}">
        <p14:creationId xmlns:p14="http://schemas.microsoft.com/office/powerpoint/2010/main" val="3678237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Spelling Errors </a:t>
            </a:r>
            <a:endParaRPr lang="en-CA" dirty="0"/>
          </a:p>
        </p:txBody>
      </p:sp>
      <p:sp>
        <p:nvSpPr>
          <p:cNvPr id="3" name="Content Placeholder 2"/>
          <p:cNvSpPr>
            <a:spLocks noGrp="1"/>
          </p:cNvSpPr>
          <p:nvPr>
            <p:ph idx="1"/>
          </p:nvPr>
        </p:nvSpPr>
        <p:spPr/>
        <p:txBody>
          <a:bodyPr>
            <a:normAutofit/>
          </a:bodyPr>
          <a:lstStyle/>
          <a:p>
            <a:r>
              <a:rPr lang="en-CA" sz="4000" dirty="0">
                <a:solidFill>
                  <a:schemeClr val="accent2">
                    <a:lumMod val="75000"/>
                  </a:schemeClr>
                </a:solidFill>
              </a:rPr>
              <a:t>In all but the most refined sources of text data there will be spelling errors </a:t>
            </a:r>
          </a:p>
          <a:p>
            <a:r>
              <a:rPr lang="en-CA" sz="4000" dirty="0">
                <a:solidFill>
                  <a:schemeClr val="accent2">
                    <a:lumMod val="75000"/>
                  </a:schemeClr>
                </a:solidFill>
              </a:rPr>
              <a:t>Why is this a problem? </a:t>
            </a:r>
          </a:p>
          <a:p>
            <a:pPr lvl="1"/>
            <a:r>
              <a:rPr lang="en-CA" sz="4000" dirty="0"/>
              <a:t>We can miss valuable information </a:t>
            </a:r>
          </a:p>
          <a:p>
            <a:pPr lvl="1"/>
            <a:r>
              <a:rPr lang="en-CA" sz="4000" dirty="0"/>
              <a:t>We can’t POS tag a non-existent word </a:t>
            </a:r>
          </a:p>
          <a:p>
            <a:pPr marL="0" indent="0">
              <a:buNone/>
            </a:pPr>
            <a:endParaRPr lang="en-CA" sz="2400" dirty="0">
              <a:solidFill>
                <a:schemeClr val="accent2">
                  <a:lumMod val="75000"/>
                </a:schemeClr>
              </a:solidFill>
            </a:endParaRPr>
          </a:p>
          <a:p>
            <a:endParaRPr lang="en-CA" sz="2400" dirty="0">
              <a:solidFill>
                <a:schemeClr val="accent2">
                  <a:lumMod val="75000"/>
                </a:schemeClr>
              </a:solidFill>
            </a:endParaRPr>
          </a:p>
        </p:txBody>
      </p:sp>
    </p:spTree>
    <p:extLst>
      <p:ext uri="{BB962C8B-B14F-4D97-AF65-F5344CB8AC3E}">
        <p14:creationId xmlns:p14="http://schemas.microsoft.com/office/powerpoint/2010/main" val="28401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CA" dirty="0">
                    <a:solidFill>
                      <a:schemeClr val="accent2">
                        <a:lumMod val="75000"/>
                      </a:schemeClr>
                    </a:solidFill>
                  </a:rPr>
                  <a:t>Given an input string </a:t>
                </a:r>
                <a:r>
                  <a:rPr lang="en-CA" b="1" i="1" dirty="0">
                    <a:solidFill>
                      <a:schemeClr val="accent2">
                        <a:lumMod val="75000"/>
                      </a:schemeClr>
                    </a:solidFill>
                  </a:rPr>
                  <a:t>s </a:t>
                </a:r>
                <a:r>
                  <a:rPr lang="en-CA" dirty="0">
                    <a:solidFill>
                      <a:schemeClr val="accent2">
                        <a:lumMod val="75000"/>
                      </a:schemeClr>
                    </a:solidFill>
                  </a:rPr>
                  <a:t>we want to determine the probability that the author meant a word </a:t>
                </a:r>
                <a:r>
                  <a:rPr lang="en-CA" b="1" i="1" dirty="0">
                    <a:solidFill>
                      <a:schemeClr val="accent2">
                        <a:lumMod val="75000"/>
                      </a:schemeClr>
                    </a:solidFill>
                  </a:rPr>
                  <a:t>w</a:t>
                </a:r>
                <a:r>
                  <a:rPr lang="en-CA" dirty="0">
                    <a:solidFill>
                      <a:schemeClr val="accent2">
                        <a:lumMod val="75000"/>
                      </a:schemeClr>
                    </a:solidFill>
                  </a:rPr>
                  <a:t> </a:t>
                </a:r>
              </a:p>
              <a:p>
                <a:r>
                  <a:rPr lang="en-CA" dirty="0">
                    <a:solidFill>
                      <a:schemeClr val="accent2">
                        <a:lumMod val="75000"/>
                      </a:schemeClr>
                    </a:solidFill>
                  </a:rPr>
                  <a:t>Formally we would like to find </a:t>
                </a:r>
              </a:p>
              <a:p>
                <a:r>
                  <a:rPr lang="en-CA" dirty="0">
                    <a:solidFill>
                      <a:schemeClr val="accent2">
                        <a:lumMod val="75000"/>
                      </a:schemeClr>
                    </a:solidFill>
                  </a:rPr>
                  <a:t>By the Bayes rule: </a:t>
                </a:r>
                <a:endParaRPr lang="en-CA" i="1" dirty="0">
                  <a:solidFill>
                    <a:schemeClr val="accent2">
                      <a:lumMod val="75000"/>
                    </a:schemeClr>
                  </a:solidFill>
                  <a:latin typeface="Cambria Math" panose="02040503050406030204" pitchFamily="18" charset="0"/>
                </a:endParaRPr>
              </a:p>
              <a:p>
                <a:pPr lvl="1"/>
                <a:endParaRPr lang="en-CA" sz="2800" dirty="0"/>
              </a:p>
              <a:p>
                <a:r>
                  <a:rPr lang="en-CA" dirty="0">
                    <a:solidFill>
                      <a:schemeClr val="accent2">
                        <a:lumMod val="75000"/>
                      </a:schemeClr>
                    </a:solidFill>
                  </a:rPr>
                  <a:t>Since we are examining a string s we can be certain that it is certainly in the text which means P(s) = 1</a:t>
                </a:r>
              </a:p>
              <a:p>
                <a:pPr marL="0" indent="0">
                  <a:buNone/>
                </a:pPr>
                <a:endParaRPr lang="en-CA" dirty="0">
                  <a:solidFill>
                    <a:schemeClr val="accent2">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081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II </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Here P(w) is the probability of a word </a:t>
            </a:r>
            <a:r>
              <a:rPr lang="en-CA" sz="3600" b="1" dirty="0">
                <a:solidFill>
                  <a:schemeClr val="accent2">
                    <a:lumMod val="75000"/>
                  </a:schemeClr>
                </a:solidFill>
              </a:rPr>
              <a:t>w </a:t>
            </a:r>
            <a:r>
              <a:rPr lang="en-CA" sz="3600" dirty="0">
                <a:solidFill>
                  <a:schemeClr val="accent2">
                    <a:lumMod val="75000"/>
                  </a:schemeClr>
                </a:solidFill>
              </a:rPr>
              <a:t>occurring by itself in the text which we derive from the </a:t>
            </a:r>
            <a:r>
              <a:rPr lang="en-CA" sz="3600" b="1" dirty="0">
                <a:solidFill>
                  <a:schemeClr val="accent2">
                    <a:lumMod val="75000"/>
                  </a:schemeClr>
                </a:solidFill>
              </a:rPr>
              <a:t>language model</a:t>
            </a:r>
            <a:r>
              <a:rPr lang="en-CA" sz="3600" dirty="0">
                <a:solidFill>
                  <a:schemeClr val="accent2">
                    <a:lumMod val="75000"/>
                  </a:schemeClr>
                </a:solidFill>
              </a:rPr>
              <a:t> </a:t>
            </a:r>
          </a:p>
          <a:p>
            <a:pPr lvl="1"/>
            <a:r>
              <a:rPr lang="en-CA" sz="3600" dirty="0"/>
              <a:t>For example P(“like”) is going to be relatively high while P(“pterodactyl”) will be relatively low </a:t>
            </a:r>
          </a:p>
          <a:p>
            <a:pPr marL="345600" lvl="1" indent="0">
              <a:buNone/>
            </a:pPr>
            <a:endParaRPr lang="en-US" sz="3600" dirty="0">
              <a:solidFill>
                <a:schemeClr val="accent2">
                  <a:lumMod val="75000"/>
                </a:schemeClr>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spTree>
    <p:extLst>
      <p:ext uri="{BB962C8B-B14F-4D97-AF65-F5344CB8AC3E}">
        <p14:creationId xmlns:p14="http://schemas.microsoft.com/office/powerpoint/2010/main" val="302844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Formalization III</a:t>
            </a:r>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P(</a:t>
            </a:r>
            <a:r>
              <a:rPr lang="en-CA" sz="3600" dirty="0" err="1">
                <a:solidFill>
                  <a:schemeClr val="accent2">
                    <a:lumMod val="75000"/>
                  </a:schemeClr>
                </a:solidFill>
              </a:rPr>
              <a:t>s|w</a:t>
            </a:r>
            <a:r>
              <a:rPr lang="en-CA" sz="3600" dirty="0">
                <a:solidFill>
                  <a:schemeClr val="accent2">
                    <a:lumMod val="75000"/>
                  </a:schemeClr>
                </a:solidFill>
              </a:rPr>
              <a:t>) is the probability of a user mistakenly writing a string </a:t>
            </a:r>
            <a:r>
              <a:rPr lang="en-CA" sz="3600" b="1" i="1" dirty="0">
                <a:solidFill>
                  <a:schemeClr val="accent2">
                    <a:lumMod val="75000"/>
                  </a:schemeClr>
                </a:solidFill>
              </a:rPr>
              <a:t>s </a:t>
            </a:r>
            <a:r>
              <a:rPr lang="en-CA" sz="3600" dirty="0">
                <a:solidFill>
                  <a:schemeClr val="accent2">
                    <a:lumMod val="75000"/>
                  </a:schemeClr>
                </a:solidFill>
              </a:rPr>
              <a:t>when the word </a:t>
            </a:r>
            <a:r>
              <a:rPr lang="en-CA" sz="3600" b="1" i="1" dirty="0">
                <a:solidFill>
                  <a:schemeClr val="accent2">
                    <a:lumMod val="75000"/>
                  </a:schemeClr>
                </a:solidFill>
              </a:rPr>
              <a:t>w</a:t>
            </a:r>
            <a:r>
              <a:rPr lang="en-CA" sz="3600" dirty="0">
                <a:solidFill>
                  <a:schemeClr val="accent2">
                    <a:lumMod val="75000"/>
                  </a:schemeClr>
                </a:solidFill>
              </a:rPr>
              <a:t> was intended. We derive this from the </a:t>
            </a:r>
            <a:r>
              <a:rPr lang="en-CA" sz="3600" b="1" dirty="0">
                <a:solidFill>
                  <a:schemeClr val="accent2">
                    <a:lumMod val="75000"/>
                  </a:schemeClr>
                </a:solidFill>
              </a:rPr>
              <a:t>error model</a:t>
            </a:r>
          </a:p>
          <a:p>
            <a:pPr lvl="1"/>
            <a:r>
              <a:rPr lang="en-CA" sz="3600" dirty="0"/>
              <a:t>For example P(“</a:t>
            </a:r>
            <a:r>
              <a:rPr lang="en-CA" sz="3600" dirty="0" err="1"/>
              <a:t>likee</a:t>
            </a:r>
            <a:r>
              <a:rPr lang="en-CA" sz="3600" dirty="0"/>
              <a:t>” | “like”) will be relatively high while P(“</a:t>
            </a:r>
            <a:r>
              <a:rPr lang="en-CA" sz="3600" dirty="0" err="1"/>
              <a:t>pterodactly</a:t>
            </a:r>
            <a:r>
              <a:rPr lang="en-CA" sz="3600" dirty="0"/>
              <a:t>” | “like”) will be relatively low </a:t>
            </a:r>
          </a:p>
          <a:p>
            <a:endParaRPr lang="en-US" sz="3600" dirty="0"/>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43</a:t>
            </a:fld>
            <a:endParaRPr lang="en-US"/>
          </a:p>
        </p:txBody>
      </p:sp>
    </p:spTree>
    <p:extLst>
      <p:ext uri="{BB962C8B-B14F-4D97-AF65-F5344CB8AC3E}">
        <p14:creationId xmlns:p14="http://schemas.microsoft.com/office/powerpoint/2010/main" val="321172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Minimum Edit Distance</a:t>
            </a:r>
          </a:p>
        </p:txBody>
      </p:sp>
      <p:sp>
        <p:nvSpPr>
          <p:cNvPr id="3" name="Content Placeholder 2"/>
          <p:cNvSpPr>
            <a:spLocks noGrp="1"/>
          </p:cNvSpPr>
          <p:nvPr>
            <p:ph idx="1"/>
          </p:nvPr>
        </p:nvSpPr>
        <p:spPr/>
        <p:txBody>
          <a:bodyPr>
            <a:noAutofit/>
          </a:bodyPr>
          <a:lstStyle/>
          <a:p>
            <a:pPr marL="0" indent="0">
              <a:buNone/>
            </a:pPr>
            <a:endParaRPr lang="en-US" sz="3200" dirty="0">
              <a:solidFill>
                <a:schemeClr val="accent2">
                  <a:lumMod val="75000"/>
                </a:schemeClr>
              </a:solidFill>
            </a:endParaRPr>
          </a:p>
          <a:p>
            <a:r>
              <a:rPr lang="en-CA" sz="3200" dirty="0">
                <a:solidFill>
                  <a:schemeClr val="accent2">
                    <a:lumMod val="75000"/>
                  </a:schemeClr>
                </a:solidFill>
              </a:rPr>
              <a:t>Developed by Wagner and Fischer in 1974</a:t>
            </a:r>
          </a:p>
          <a:p>
            <a:r>
              <a:rPr lang="en-CA" sz="3200" dirty="0">
                <a:solidFill>
                  <a:schemeClr val="accent2">
                    <a:lumMod val="75000"/>
                  </a:schemeClr>
                </a:solidFill>
              </a:rPr>
              <a:t>The minimum number of edit operations required to get to a desired word </a:t>
            </a:r>
          </a:p>
          <a:p>
            <a:r>
              <a:rPr lang="en-CA" sz="3200" dirty="0">
                <a:solidFill>
                  <a:schemeClr val="accent2">
                    <a:lumMod val="75000"/>
                  </a:schemeClr>
                </a:solidFill>
              </a:rPr>
              <a:t>Edit distance of 1 can be any one of 3 operations</a:t>
            </a:r>
          </a:p>
          <a:p>
            <a:r>
              <a:rPr lang="en-CA" sz="3200" dirty="0">
                <a:solidFill>
                  <a:schemeClr val="accent2">
                    <a:lumMod val="75000"/>
                  </a:schemeClr>
                </a:solidFill>
              </a:rPr>
              <a:t>3 Operations: </a:t>
            </a:r>
          </a:p>
          <a:p>
            <a:pPr lvl="1"/>
            <a:r>
              <a:rPr lang="en-CA" sz="3200" dirty="0"/>
              <a:t>Insertion (</a:t>
            </a:r>
            <a:r>
              <a:rPr lang="en-CA" sz="3200" dirty="0" err="1"/>
              <a:t>i</a:t>
            </a:r>
            <a:r>
              <a:rPr lang="en-CA" sz="3200" dirty="0"/>
              <a:t>) (e.g. “like” -&gt; “</a:t>
            </a:r>
            <a:r>
              <a:rPr lang="en-CA" sz="3200" dirty="0" err="1"/>
              <a:t>lijke</a:t>
            </a:r>
            <a:r>
              <a:rPr lang="en-CA" sz="3200" dirty="0"/>
              <a:t>”)</a:t>
            </a:r>
          </a:p>
          <a:p>
            <a:pPr lvl="1"/>
            <a:r>
              <a:rPr lang="en-CA" sz="3200" dirty="0"/>
              <a:t>Deletion (d) (e.g. “like” -&gt; “</a:t>
            </a:r>
            <a:r>
              <a:rPr lang="en-CA" sz="3200" dirty="0" err="1"/>
              <a:t>lik</a:t>
            </a:r>
            <a:r>
              <a:rPr lang="en-CA" sz="3200" dirty="0"/>
              <a:t>”) </a:t>
            </a:r>
          </a:p>
          <a:p>
            <a:pPr lvl="1"/>
            <a:r>
              <a:rPr lang="en-CA" sz="3200" dirty="0"/>
              <a:t>Substitution (s) (e.g. “like” -&gt; “</a:t>
            </a:r>
            <a:r>
              <a:rPr lang="en-CA" sz="3200" dirty="0" err="1"/>
              <a:t>liye</a:t>
            </a:r>
            <a:r>
              <a:rPr lang="en-CA" sz="3200" dirty="0"/>
              <a:t>”)</a:t>
            </a:r>
          </a:p>
        </p:txBody>
      </p:sp>
    </p:spTree>
    <p:extLst>
      <p:ext uri="{BB962C8B-B14F-4D97-AF65-F5344CB8AC3E}">
        <p14:creationId xmlns:p14="http://schemas.microsoft.com/office/powerpoint/2010/main" val="1440278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Minimum Edit Distance</a:t>
            </a:r>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Edit distance of 2 is any one of the operations applied (in such a way that the desired word is not achieved) on something that is an edit distance of 1 away (e.g. “</a:t>
            </a:r>
            <a:r>
              <a:rPr lang="en-CA" sz="3600" dirty="0" err="1">
                <a:solidFill>
                  <a:schemeClr val="accent2">
                    <a:lumMod val="75000"/>
                  </a:schemeClr>
                </a:solidFill>
              </a:rPr>
              <a:t>lijje</a:t>
            </a:r>
            <a:r>
              <a:rPr lang="en-CA" sz="3600" dirty="0">
                <a:solidFill>
                  <a:schemeClr val="accent2">
                    <a:lumMod val="75000"/>
                  </a:schemeClr>
                </a:solidFill>
              </a:rPr>
              <a:t>” -&gt; “</a:t>
            </a:r>
            <a:r>
              <a:rPr lang="en-CA" sz="3600" dirty="0" err="1">
                <a:solidFill>
                  <a:schemeClr val="accent2">
                    <a:lumMod val="75000"/>
                  </a:schemeClr>
                </a:solidFill>
              </a:rPr>
              <a:t>lije</a:t>
            </a:r>
            <a:r>
              <a:rPr lang="en-CA" sz="3600" dirty="0">
                <a:solidFill>
                  <a:schemeClr val="accent2">
                    <a:lumMod val="75000"/>
                  </a:schemeClr>
                </a:solidFill>
              </a:rPr>
              <a:t>” -&gt; “like”) 	[deletion + substitution]</a:t>
            </a:r>
          </a:p>
          <a:p>
            <a:r>
              <a:rPr lang="en-CA" sz="3600" dirty="0">
                <a:solidFill>
                  <a:schemeClr val="accent2">
                    <a:lumMod val="75000"/>
                  </a:schemeClr>
                </a:solidFill>
              </a:rPr>
              <a:t>We can use this as the basis for our </a:t>
            </a:r>
            <a:r>
              <a:rPr lang="en-CA" sz="3600" b="1" dirty="0">
                <a:solidFill>
                  <a:schemeClr val="accent2">
                    <a:lumMod val="75000"/>
                  </a:schemeClr>
                </a:solidFill>
              </a:rPr>
              <a:t>error model</a:t>
            </a:r>
            <a:endParaRPr lang="en-CA" sz="3600" dirty="0"/>
          </a:p>
          <a:p>
            <a:pPr marL="721800" lvl="2" indent="0">
              <a:buNone/>
            </a:pPr>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2158448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Thanks to Peter </a:t>
            </a:r>
            <a:r>
              <a:rPr lang="en-US" dirty="0" err="1"/>
              <a:t>Norvig</a:t>
            </a:r>
            <a:r>
              <a:rPr lang="en-US" dirty="0"/>
              <a:t> </a:t>
            </a:r>
            <a:endParaRPr lang="en-CA" dirty="0"/>
          </a:p>
        </p:txBody>
      </p:sp>
      <p:sp>
        <p:nvSpPr>
          <p:cNvPr id="3" name="Content Placeholder 2"/>
          <p:cNvSpPr>
            <a:spLocks noGrp="1"/>
          </p:cNvSpPr>
          <p:nvPr>
            <p:ph idx="1"/>
          </p:nvPr>
        </p:nvSpPr>
        <p:spPr/>
        <p:txBody>
          <a:bodyPr>
            <a:noAutofit/>
          </a:bodyPr>
          <a:lstStyle/>
          <a:p>
            <a:r>
              <a:rPr lang="en-CA" sz="3600" dirty="0">
                <a:solidFill>
                  <a:schemeClr val="accent2">
                    <a:lumMod val="75000"/>
                  </a:schemeClr>
                </a:solidFill>
              </a:rPr>
              <a:t>In NLP Peter </a:t>
            </a:r>
            <a:r>
              <a:rPr lang="en-CA" sz="3600" dirty="0" err="1">
                <a:solidFill>
                  <a:schemeClr val="accent2">
                    <a:lumMod val="75000"/>
                  </a:schemeClr>
                </a:solidFill>
              </a:rPr>
              <a:t>Norvig’s</a:t>
            </a:r>
            <a:r>
              <a:rPr lang="en-CA" sz="3600" dirty="0">
                <a:solidFill>
                  <a:schemeClr val="accent2">
                    <a:lumMod val="75000"/>
                  </a:schemeClr>
                </a:solidFill>
              </a:rPr>
              <a:t> 21 line spell checker is (though not the most efficient) one of the most widely known examples for people trying to learn more about the subject </a:t>
            </a:r>
          </a:p>
          <a:p>
            <a:r>
              <a:rPr lang="en-CA" sz="3600" dirty="0">
                <a:solidFill>
                  <a:schemeClr val="accent2">
                    <a:lumMod val="75000"/>
                  </a:schemeClr>
                </a:solidFill>
              </a:rPr>
              <a:t>I have adapted his code to work for our Reuters TDM but you can view the original code and his explanations here: </a:t>
            </a:r>
            <a:r>
              <a:rPr lang="en-CA" sz="3600" dirty="0">
                <a:solidFill>
                  <a:schemeClr val="accent2">
                    <a:lumMod val="75000"/>
                  </a:schemeClr>
                </a:solidFill>
                <a:hlinkClick r:id="rId3"/>
              </a:rPr>
              <a:t>http://norvig.com/spell-correct.html</a:t>
            </a:r>
            <a:endParaRPr lang="en-CA" sz="3600" dirty="0">
              <a:solidFill>
                <a:schemeClr val="accent2">
                  <a:lumMod val="75000"/>
                </a:schemeClr>
              </a:solidFill>
            </a:endParaRPr>
          </a:p>
          <a:p>
            <a:pPr marL="0" indent="0">
              <a:buNone/>
            </a:pPr>
            <a:endParaRPr lang="en-CA" sz="3600" dirty="0">
              <a:solidFill>
                <a:schemeClr val="accent2">
                  <a:lumMod val="75000"/>
                </a:schemeClr>
              </a:solidFill>
            </a:endParaRPr>
          </a:p>
          <a:p>
            <a:endParaRPr lang="en-CA" sz="3600" dirty="0">
              <a:solidFill>
                <a:schemeClr val="accent2">
                  <a:lumMod val="75000"/>
                </a:schemeClr>
              </a:solidFill>
            </a:endParaRPr>
          </a:p>
        </p:txBody>
      </p:sp>
    </p:spTree>
    <p:extLst>
      <p:ext uri="{BB962C8B-B14F-4D97-AF65-F5344CB8AC3E}">
        <p14:creationId xmlns:p14="http://schemas.microsoft.com/office/powerpoint/2010/main" val="60147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spell Checker</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First the part of the code adapted specifically for our TDM </a:t>
            </a:r>
          </a:p>
          <a:p>
            <a:pPr marL="0" indent="0">
              <a:buNone/>
            </a:pPr>
            <a:endParaRPr lang="en-CA" sz="3200" dirty="0">
              <a:solidFill>
                <a:schemeClr val="accent2">
                  <a:lumMod val="75000"/>
                </a:schemeClr>
              </a:solidFill>
            </a:endParaRPr>
          </a:p>
          <a:p>
            <a:endParaRPr lang="en-CA" sz="3200" dirty="0">
              <a:solidFill>
                <a:schemeClr val="accent2">
                  <a:lumMod val="75000"/>
                </a:schemeClr>
              </a:solidFill>
            </a:endParaRPr>
          </a:p>
        </p:txBody>
      </p:sp>
      <p:pic>
        <p:nvPicPr>
          <p:cNvPr id="5" name="Picture 4"/>
          <p:cNvPicPr>
            <a:picLocks noChangeAspect="1"/>
          </p:cNvPicPr>
          <p:nvPr/>
        </p:nvPicPr>
        <p:blipFill rotWithShape="1">
          <a:blip r:embed="rId3"/>
          <a:srcRect l="18531"/>
          <a:stretch/>
        </p:blipFill>
        <p:spPr>
          <a:xfrm>
            <a:off x="339114" y="2067288"/>
            <a:ext cx="6877665" cy="4278614"/>
          </a:xfrm>
          <a:prstGeom prst="rect">
            <a:avLst/>
          </a:prstGeom>
        </p:spPr>
      </p:pic>
    </p:spTree>
    <p:extLst>
      <p:ext uri="{BB962C8B-B14F-4D97-AF65-F5344CB8AC3E}">
        <p14:creationId xmlns:p14="http://schemas.microsoft.com/office/powerpoint/2010/main" val="1918121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spell Checker</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Notice the line in which we get the max of all the candidates is just getting the word with the highest P(w) MLE estimate</a:t>
            </a:r>
          </a:p>
          <a:p>
            <a:pPr marL="0" indent="0">
              <a:buNone/>
            </a:pPr>
            <a:endParaRPr lang="en-CA" sz="2400" dirty="0">
              <a:solidFill>
                <a:schemeClr val="accent2">
                  <a:lumMod val="75000"/>
                </a:schemeClr>
              </a:solidFill>
            </a:endParaRPr>
          </a:p>
          <a:p>
            <a:endParaRPr lang="en-CA" sz="2400" dirty="0">
              <a:solidFill>
                <a:schemeClr val="accent2">
                  <a:lumMod val="75000"/>
                </a:schemeClr>
              </a:solidFill>
            </a:endParaRPr>
          </a:p>
        </p:txBody>
      </p:sp>
      <p:pic>
        <p:nvPicPr>
          <p:cNvPr id="5" name="Picture 4"/>
          <p:cNvPicPr>
            <a:picLocks noChangeAspect="1"/>
          </p:cNvPicPr>
          <p:nvPr/>
        </p:nvPicPr>
        <p:blipFill>
          <a:blip r:embed="rId3"/>
          <a:stretch>
            <a:fillRect/>
          </a:stretch>
        </p:blipFill>
        <p:spPr>
          <a:xfrm>
            <a:off x="-24272" y="2276379"/>
            <a:ext cx="8773626" cy="4189854"/>
          </a:xfrm>
          <a:prstGeom prst="rect">
            <a:avLst/>
          </a:prstGeom>
        </p:spPr>
      </p:pic>
    </p:spTree>
    <p:extLst>
      <p:ext uri="{BB962C8B-B14F-4D97-AF65-F5344CB8AC3E}">
        <p14:creationId xmlns:p14="http://schemas.microsoft.com/office/powerpoint/2010/main" val="2898176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 tagging</a:t>
            </a:r>
            <a:endParaRPr lang="en-CA" dirty="0"/>
          </a:p>
        </p:txBody>
      </p:sp>
      <p:sp>
        <p:nvSpPr>
          <p:cNvPr id="3" name="Content Placeholder 2"/>
          <p:cNvSpPr>
            <a:spLocks noGrp="1"/>
          </p:cNvSpPr>
          <p:nvPr>
            <p:ph idx="1"/>
          </p:nvPr>
        </p:nvSpPr>
        <p:spPr/>
        <p:txBody>
          <a:bodyPr>
            <a:noAutofit/>
          </a:bodyPr>
          <a:lstStyle/>
          <a:p>
            <a:pPr marL="0" indent="0">
              <a:buNone/>
            </a:pPr>
            <a:r>
              <a:rPr lang="en-CA" sz="3600" dirty="0">
                <a:solidFill>
                  <a:schemeClr val="accent2">
                    <a:lumMod val="75000"/>
                  </a:schemeClr>
                </a:solidFill>
              </a:rPr>
              <a:t>Consider two sentences </a:t>
            </a:r>
          </a:p>
          <a:p>
            <a:pPr lvl="1"/>
            <a:r>
              <a:rPr lang="en-CA" sz="3600" dirty="0"/>
              <a:t>“The Professor asked us to find the mean of the dataset” </a:t>
            </a:r>
          </a:p>
          <a:p>
            <a:pPr lvl="1"/>
            <a:r>
              <a:rPr lang="en-CA" sz="3600" dirty="0"/>
              <a:t>“The Professor is mean”</a:t>
            </a:r>
          </a:p>
          <a:p>
            <a:r>
              <a:rPr lang="en-CA" sz="3600" dirty="0">
                <a:solidFill>
                  <a:schemeClr val="accent2">
                    <a:lumMod val="75000"/>
                  </a:schemeClr>
                </a:solidFill>
              </a:rPr>
              <a:t>Question: How do we differentiate between the two different uses of the same word? </a:t>
            </a:r>
          </a:p>
          <a:p>
            <a:r>
              <a:rPr lang="en-CA" sz="3600" dirty="0">
                <a:solidFill>
                  <a:schemeClr val="accent2">
                    <a:lumMod val="75000"/>
                  </a:schemeClr>
                </a:solidFill>
              </a:rPr>
              <a:t>Answer: Part of Speech Tagging (POST) </a:t>
            </a:r>
          </a:p>
          <a:p>
            <a:pPr lvl="1"/>
            <a:endParaRPr lang="en-US" sz="3600" dirty="0">
              <a:solidFill>
                <a:schemeClr val="accent2">
                  <a:lumMod val="75000"/>
                </a:schemeClr>
              </a:solidFill>
            </a:endParaRPr>
          </a:p>
          <a:p>
            <a:pPr marL="721800" lvl="2" indent="0">
              <a:buNone/>
            </a:pPr>
            <a:endParaRPr lang="en-CA" sz="3600" dirty="0"/>
          </a:p>
          <a:p>
            <a:pPr lvl="2"/>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375564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case study</a:t>
            </a:r>
            <a:endParaRPr lang="en-CA" dirty="0"/>
          </a:p>
        </p:txBody>
      </p:sp>
      <p:sp>
        <p:nvSpPr>
          <p:cNvPr id="3" name="Content Placeholder 2"/>
          <p:cNvSpPr>
            <a:spLocks noGrp="1"/>
          </p:cNvSpPr>
          <p:nvPr>
            <p:ph idx="1"/>
          </p:nvPr>
        </p:nvSpPr>
        <p:spPr/>
        <p:txBody>
          <a:bodyPr>
            <a:normAutofit/>
          </a:bodyPr>
          <a:lstStyle/>
          <a:p>
            <a:r>
              <a:rPr lang="en-US" sz="2800" dirty="0">
                <a:solidFill>
                  <a:schemeClr val="accent2">
                    <a:lumMod val="75000"/>
                  </a:schemeClr>
                </a:solidFill>
              </a:rPr>
              <a:t>Election years are one of the most polarizing times in any democratic society</a:t>
            </a:r>
          </a:p>
          <a:p>
            <a:pPr lvl="1"/>
            <a:r>
              <a:rPr lang="en-US" sz="2800" b="1" dirty="0"/>
              <a:t>Citizens: </a:t>
            </a:r>
            <a:r>
              <a:rPr lang="en-US" sz="2800" dirty="0"/>
              <a:t>have incredibly strong opinions about candidates and collectively decide the outcome</a:t>
            </a:r>
          </a:p>
          <a:p>
            <a:pPr lvl="1"/>
            <a:r>
              <a:rPr lang="en-US" sz="2800" b="1" dirty="0"/>
              <a:t>Candidates: </a:t>
            </a:r>
            <a:r>
              <a:rPr lang="en-US" sz="2800" dirty="0"/>
              <a:t>must be constantly informed about these opinions, who they are coming from and what specifically they are about</a:t>
            </a:r>
          </a:p>
          <a:p>
            <a:pPr lvl="1"/>
            <a:r>
              <a:rPr lang="en-US" sz="2800" b="1" dirty="0"/>
              <a:t>Companies: </a:t>
            </a:r>
            <a:r>
              <a:rPr lang="en-US" sz="2800" dirty="0"/>
              <a:t>especially those that trade on capital markets often find themselves at a stalemate at times very close to an election as the results may drastically alter the performance of their portfolios </a:t>
            </a:r>
          </a:p>
          <a:p>
            <a:pPr marL="345600" lvl="1" indent="0">
              <a:buNone/>
            </a:pPr>
            <a:endParaRPr lang="en-US" sz="2000" b="1" dirty="0"/>
          </a:p>
        </p:txBody>
      </p:sp>
    </p:spTree>
    <p:extLst>
      <p:ext uri="{BB962C8B-B14F-4D97-AF65-F5344CB8AC3E}">
        <p14:creationId xmlns:p14="http://schemas.microsoft.com/office/powerpoint/2010/main" val="1578432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Part of speech tagging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POST is the practice of identifying the grammatical classes of words in a corpus based on their context and definition. </a:t>
            </a:r>
          </a:p>
          <a:p>
            <a:r>
              <a:rPr lang="en-CA" sz="3200" dirty="0">
                <a:solidFill>
                  <a:schemeClr val="accent2">
                    <a:lumMod val="75000"/>
                  </a:schemeClr>
                </a:solidFill>
              </a:rPr>
              <a:t>Most commonly used </a:t>
            </a:r>
            <a:r>
              <a:rPr lang="en-CA" sz="3200" dirty="0" err="1">
                <a:solidFill>
                  <a:schemeClr val="accent2">
                    <a:lumMod val="75000"/>
                  </a:schemeClr>
                </a:solidFill>
              </a:rPr>
              <a:t>tagset</a:t>
            </a:r>
            <a:r>
              <a:rPr lang="en-CA" sz="3200" dirty="0">
                <a:solidFill>
                  <a:schemeClr val="accent2">
                    <a:lumMod val="75000"/>
                  </a:schemeClr>
                </a:solidFill>
              </a:rPr>
              <a:t> is the Penn Treebank set and contains tags like:</a:t>
            </a:r>
          </a:p>
          <a:p>
            <a:pPr lvl="1"/>
            <a:r>
              <a:rPr lang="en-CA" sz="3200" dirty="0"/>
              <a:t> NNP – Proper noun (e.g. John, Steven Harper) </a:t>
            </a:r>
          </a:p>
          <a:p>
            <a:pPr lvl="1"/>
            <a:r>
              <a:rPr lang="en-CA" sz="3200" dirty="0"/>
              <a:t>PRP – Personal pronoun (e.g. me) </a:t>
            </a:r>
          </a:p>
          <a:p>
            <a:pPr lvl="1"/>
            <a:r>
              <a:rPr lang="en-CA" sz="3200" dirty="0"/>
              <a:t>NN – Noun </a:t>
            </a:r>
          </a:p>
          <a:p>
            <a:pPr lvl="1"/>
            <a:r>
              <a:rPr lang="en-CA" sz="3200" dirty="0"/>
              <a:t>NNS – Plural Noun</a:t>
            </a:r>
          </a:p>
          <a:p>
            <a:pPr marL="0" indent="0">
              <a:buNone/>
            </a:pPr>
            <a:endParaRPr lang="en-CA" sz="3200" dirty="0">
              <a:solidFill>
                <a:schemeClr val="accent2">
                  <a:lumMod val="75000"/>
                </a:schemeClr>
              </a:solidFill>
            </a:endParaRPr>
          </a:p>
        </p:txBody>
      </p:sp>
    </p:spTree>
    <p:extLst>
      <p:ext uri="{BB962C8B-B14F-4D97-AF65-F5344CB8AC3E}">
        <p14:creationId xmlns:p14="http://schemas.microsoft.com/office/powerpoint/2010/main" val="4106327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POS </a:t>
            </a:r>
            <a:r>
              <a:rPr lang="en-US" dirty="0"/>
              <a:t>tagging using </a:t>
            </a:r>
            <a:r>
              <a:rPr lang="en-US" dirty="0" err="1"/>
              <a:t>nltk</a:t>
            </a:r>
            <a:r>
              <a:rPr lang="en-US" dirty="0"/>
              <a:t> </a:t>
            </a:r>
            <a:endParaRPr lang="en-CA" dirty="0"/>
          </a:p>
        </p:txBody>
      </p:sp>
      <p:sp>
        <p:nvSpPr>
          <p:cNvPr id="3" name="Content Placeholder 2"/>
          <p:cNvSpPr>
            <a:spLocks noGrp="1"/>
          </p:cNvSpPr>
          <p:nvPr>
            <p:ph idx="1"/>
          </p:nvPr>
        </p:nvSpPr>
        <p:spPr>
          <a:xfrm>
            <a:off x="457200" y="900544"/>
            <a:ext cx="4194179" cy="5225619"/>
          </a:xfrm>
        </p:spPr>
        <p:txBody>
          <a:bodyPr>
            <a:normAutofit/>
          </a:bodyPr>
          <a:lstStyle/>
          <a:p>
            <a:pPr>
              <a:buFont typeface="Wingdings" panose="05000000000000000000" pitchFamily="2" charset="2"/>
              <a:buChar char="§"/>
            </a:pPr>
            <a:r>
              <a:rPr lang="en-CA" sz="3200" dirty="0">
                <a:solidFill>
                  <a:schemeClr val="accent2">
                    <a:lumMod val="75000"/>
                  </a:schemeClr>
                </a:solidFill>
              </a:rPr>
              <a:t>Then to get the POS tags of one of our tweets we need to download the treebank POS tagger </a:t>
            </a:r>
          </a:p>
          <a:p>
            <a:pPr>
              <a:buFont typeface="Wingdings" panose="05000000000000000000" pitchFamily="2" charset="2"/>
              <a:buChar char="§"/>
            </a:pPr>
            <a:r>
              <a:rPr lang="en-CA" sz="3200" dirty="0">
                <a:solidFill>
                  <a:schemeClr val="accent2">
                    <a:lumMod val="75000"/>
                  </a:schemeClr>
                </a:solidFill>
              </a:rPr>
              <a:t>Then we simply use the </a:t>
            </a:r>
            <a:r>
              <a:rPr lang="en-CA" sz="3200" dirty="0" err="1">
                <a:solidFill>
                  <a:schemeClr val="accent2">
                    <a:lumMod val="75000"/>
                  </a:schemeClr>
                </a:solidFill>
              </a:rPr>
              <a:t>pos_tag</a:t>
            </a:r>
            <a:r>
              <a:rPr lang="en-CA" sz="3200" dirty="0">
                <a:solidFill>
                  <a:schemeClr val="accent2">
                    <a:lumMod val="75000"/>
                  </a:schemeClr>
                </a:solidFill>
              </a:rPr>
              <a:t> function we imported earlier</a:t>
            </a:r>
          </a:p>
        </p:txBody>
      </p:sp>
      <p:pic>
        <p:nvPicPr>
          <p:cNvPr id="5" name="Picture 4"/>
          <p:cNvPicPr>
            <a:picLocks noChangeAspect="1"/>
          </p:cNvPicPr>
          <p:nvPr/>
        </p:nvPicPr>
        <p:blipFill rotWithShape="1">
          <a:blip r:embed="rId3"/>
          <a:srcRect l="14687" r="32525"/>
          <a:stretch/>
        </p:blipFill>
        <p:spPr>
          <a:xfrm>
            <a:off x="4799827" y="539999"/>
            <a:ext cx="4344174" cy="5864773"/>
          </a:xfrm>
          <a:prstGeom prst="rect">
            <a:avLst/>
          </a:prstGeom>
        </p:spPr>
      </p:pic>
    </p:spTree>
    <p:extLst>
      <p:ext uri="{BB962C8B-B14F-4D97-AF65-F5344CB8AC3E}">
        <p14:creationId xmlns:p14="http://schemas.microsoft.com/office/powerpoint/2010/main" val="688504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Finding Top Hashtags</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For the first step we will use python’s regular expression module “re”</a:t>
            </a:r>
          </a:p>
          <a:p>
            <a:r>
              <a:rPr lang="en-CA" dirty="0">
                <a:solidFill>
                  <a:schemeClr val="accent2">
                    <a:lumMod val="75000"/>
                  </a:schemeClr>
                </a:solidFill>
              </a:rPr>
              <a:t>For the second we again use a Counter </a:t>
            </a:r>
          </a:p>
          <a:p>
            <a:r>
              <a:rPr lang="en-CA" dirty="0">
                <a:solidFill>
                  <a:schemeClr val="accent2">
                    <a:lumMod val="75000"/>
                  </a:schemeClr>
                </a:solidFill>
              </a:rPr>
              <a:t>The third we will implement in the next video </a:t>
            </a:r>
          </a:p>
          <a:p>
            <a:pPr lvl="2"/>
            <a:endParaRPr lang="en-CA" dirty="0"/>
          </a:p>
          <a:p>
            <a:pPr lvl="2"/>
            <a:endParaRPr lang="en-MY" dirty="0"/>
          </a:p>
          <a:p>
            <a:pPr lvl="1"/>
            <a:endParaRPr lang="en-US" sz="1800" dirty="0"/>
          </a:p>
        </p:txBody>
      </p:sp>
      <p:pic>
        <p:nvPicPr>
          <p:cNvPr id="4" name="Picture 3"/>
          <p:cNvPicPr>
            <a:picLocks noChangeAspect="1"/>
          </p:cNvPicPr>
          <p:nvPr/>
        </p:nvPicPr>
        <p:blipFill rotWithShape="1">
          <a:blip r:embed="rId3"/>
          <a:srcRect l="14116" r="14489"/>
          <a:stretch/>
        </p:blipFill>
        <p:spPr>
          <a:xfrm>
            <a:off x="131954" y="2665516"/>
            <a:ext cx="8873907" cy="3747105"/>
          </a:xfrm>
          <a:prstGeom prst="rect">
            <a:avLst/>
          </a:prstGeom>
        </p:spPr>
      </p:pic>
    </p:spTree>
    <p:extLst>
      <p:ext uri="{BB962C8B-B14F-4D97-AF65-F5344CB8AC3E}">
        <p14:creationId xmlns:p14="http://schemas.microsoft.com/office/powerpoint/2010/main" val="3335841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Filtering tags by party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First we expand and filter our hashtags by party</a:t>
            </a:r>
          </a:p>
          <a:p>
            <a:r>
              <a:rPr lang="en-CA" sz="3200" dirty="0">
                <a:solidFill>
                  <a:schemeClr val="accent2">
                    <a:lumMod val="75000"/>
                  </a:schemeClr>
                </a:solidFill>
              </a:rPr>
              <a:t>One key trick, many related hashtags are variants of a few original ones (e.g. “#</a:t>
            </a:r>
            <a:r>
              <a:rPr lang="en-CA" sz="3200" dirty="0" err="1">
                <a:solidFill>
                  <a:schemeClr val="accent2">
                    <a:lumMod val="75000"/>
                  </a:schemeClr>
                </a:solidFill>
              </a:rPr>
              <a:t>istandwithharper</a:t>
            </a:r>
            <a:r>
              <a:rPr lang="en-CA" sz="3200" dirty="0">
                <a:solidFill>
                  <a:schemeClr val="accent2">
                    <a:lumMod val="75000"/>
                  </a:schemeClr>
                </a:solidFill>
              </a:rPr>
              <a:t>” is a variant of “#harper”)</a:t>
            </a:r>
          </a:p>
          <a:p>
            <a:pPr marL="0" indent="0">
              <a:buNone/>
            </a:pPr>
            <a:endParaRPr lang="en-CA" sz="3200" dirty="0">
              <a:solidFill>
                <a:schemeClr val="accent2">
                  <a:lumMod val="75000"/>
                </a:schemeClr>
              </a:solidFill>
            </a:endParaRPr>
          </a:p>
          <a:p>
            <a:endParaRPr lang="en-MY" sz="3200" dirty="0"/>
          </a:p>
          <a:p>
            <a:pPr lvl="1"/>
            <a:endParaRPr lang="en-US" sz="3200" dirty="0"/>
          </a:p>
        </p:txBody>
      </p:sp>
    </p:spTree>
    <p:extLst>
      <p:ext uri="{BB962C8B-B14F-4D97-AF65-F5344CB8AC3E}">
        <p14:creationId xmlns:p14="http://schemas.microsoft.com/office/powerpoint/2010/main" val="2423727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Filtering tags by party </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Writing the function </a:t>
            </a:r>
            <a:endParaRPr lang="en-CA" sz="2400" dirty="0">
              <a:solidFill>
                <a:schemeClr val="accent2">
                  <a:lumMod val="75000"/>
                </a:schemeClr>
              </a:solidFill>
            </a:endParaRPr>
          </a:p>
          <a:p>
            <a:endParaRPr lang="en-MY" dirty="0"/>
          </a:p>
          <a:p>
            <a:pPr lvl="1"/>
            <a:endParaRPr lang="en-US" sz="1800" dirty="0"/>
          </a:p>
        </p:txBody>
      </p:sp>
      <p:pic>
        <p:nvPicPr>
          <p:cNvPr id="5" name="Picture 4"/>
          <p:cNvPicPr>
            <a:picLocks noChangeAspect="1"/>
          </p:cNvPicPr>
          <p:nvPr/>
        </p:nvPicPr>
        <p:blipFill>
          <a:blip r:embed="rId3"/>
          <a:stretch>
            <a:fillRect/>
          </a:stretch>
        </p:blipFill>
        <p:spPr>
          <a:xfrm>
            <a:off x="256942" y="1591366"/>
            <a:ext cx="8616966" cy="4640782"/>
          </a:xfrm>
          <a:prstGeom prst="rect">
            <a:avLst/>
          </a:prstGeom>
        </p:spPr>
      </p:pic>
    </p:spTree>
    <p:extLst>
      <p:ext uri="{BB962C8B-B14F-4D97-AF65-F5344CB8AC3E}">
        <p14:creationId xmlns:p14="http://schemas.microsoft.com/office/powerpoint/2010/main" val="2677456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Writing the helper function</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Putting all of that together we can process a given tweet as such </a:t>
            </a:r>
          </a:p>
          <a:p>
            <a:pPr marL="0" indent="0">
              <a:buNone/>
            </a:pPr>
            <a:endParaRPr lang="en-CA" sz="2400" dirty="0">
              <a:solidFill>
                <a:schemeClr val="accent2">
                  <a:lumMod val="75000"/>
                </a:schemeClr>
              </a:solidFill>
            </a:endParaRPr>
          </a:p>
          <a:p>
            <a:endParaRPr lang="en-MY" dirty="0"/>
          </a:p>
          <a:p>
            <a:pPr lvl="1"/>
            <a:endParaRPr lang="en-US" sz="1800" dirty="0"/>
          </a:p>
        </p:txBody>
      </p:sp>
      <p:pic>
        <p:nvPicPr>
          <p:cNvPr id="6" name="Picture 5"/>
          <p:cNvPicPr>
            <a:picLocks noChangeAspect="1"/>
          </p:cNvPicPr>
          <p:nvPr/>
        </p:nvPicPr>
        <p:blipFill rotWithShape="1">
          <a:blip r:embed="rId3"/>
          <a:srcRect l="11541" r="11832"/>
          <a:stretch/>
        </p:blipFill>
        <p:spPr>
          <a:xfrm>
            <a:off x="131955" y="1847495"/>
            <a:ext cx="9012046" cy="4717709"/>
          </a:xfrm>
          <a:prstGeom prst="rect">
            <a:avLst/>
          </a:prstGeom>
        </p:spPr>
      </p:pic>
    </p:spTree>
    <p:extLst>
      <p:ext uri="{BB962C8B-B14F-4D97-AF65-F5344CB8AC3E}">
        <p14:creationId xmlns:p14="http://schemas.microsoft.com/office/powerpoint/2010/main" val="4105065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Writing the Main function</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Now we simply need to write a function which finds each subject and sorts them by subject</a:t>
            </a:r>
          </a:p>
          <a:p>
            <a:endParaRPr lang="en-MY" dirty="0"/>
          </a:p>
          <a:p>
            <a:pPr lvl="1"/>
            <a:endParaRPr lang="en-US" sz="1800" dirty="0"/>
          </a:p>
        </p:txBody>
      </p:sp>
      <p:pic>
        <p:nvPicPr>
          <p:cNvPr id="6" name="Picture 5"/>
          <p:cNvPicPr>
            <a:picLocks noChangeAspect="1"/>
          </p:cNvPicPr>
          <p:nvPr/>
        </p:nvPicPr>
        <p:blipFill rotWithShape="1">
          <a:blip r:embed="rId3"/>
          <a:srcRect l="12866" t="5396" r="1337" b="7734"/>
          <a:stretch/>
        </p:blipFill>
        <p:spPr>
          <a:xfrm>
            <a:off x="457200" y="1863990"/>
            <a:ext cx="8103316" cy="4585747"/>
          </a:xfrm>
          <a:prstGeom prst="rect">
            <a:avLst/>
          </a:prstGeom>
        </p:spPr>
      </p:pic>
    </p:spTree>
    <p:extLst>
      <p:ext uri="{BB962C8B-B14F-4D97-AF65-F5344CB8AC3E}">
        <p14:creationId xmlns:p14="http://schemas.microsoft.com/office/powerpoint/2010/main" val="234025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Test Data</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And now we can save our test data in a dictionary</a:t>
            </a: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sz="2400" dirty="0">
              <a:solidFill>
                <a:schemeClr val="accent2">
                  <a:lumMod val="75000"/>
                </a:schemeClr>
              </a:solidFill>
            </a:endParaRPr>
          </a:p>
          <a:p>
            <a:endParaRPr lang="en-CA" dirty="0">
              <a:solidFill>
                <a:schemeClr val="accent2">
                  <a:lumMod val="75000"/>
                </a:schemeClr>
              </a:solidFill>
            </a:endParaRPr>
          </a:p>
          <a:p>
            <a:endParaRPr lang="en-CA" dirty="0">
              <a:solidFill>
                <a:schemeClr val="accent2">
                  <a:lumMod val="75000"/>
                </a:schemeClr>
              </a:solidFill>
            </a:endParaRPr>
          </a:p>
          <a:p>
            <a:r>
              <a:rPr lang="en-CA" dirty="0">
                <a:solidFill>
                  <a:schemeClr val="accent2">
                    <a:lumMod val="75000"/>
                  </a:schemeClr>
                </a:solidFill>
              </a:rPr>
              <a:t>Now we just need to classify these results! </a:t>
            </a:r>
          </a:p>
          <a:p>
            <a:endParaRPr lang="en-MY" dirty="0"/>
          </a:p>
          <a:p>
            <a:pPr lvl="1"/>
            <a:endParaRPr lang="en-US" sz="1800" dirty="0"/>
          </a:p>
        </p:txBody>
      </p:sp>
      <p:pic>
        <p:nvPicPr>
          <p:cNvPr id="4" name="Picture 3"/>
          <p:cNvPicPr>
            <a:picLocks noChangeAspect="1"/>
          </p:cNvPicPr>
          <p:nvPr/>
        </p:nvPicPr>
        <p:blipFill>
          <a:blip r:embed="rId3"/>
          <a:stretch>
            <a:fillRect/>
          </a:stretch>
        </p:blipFill>
        <p:spPr>
          <a:xfrm>
            <a:off x="457200" y="1905028"/>
            <a:ext cx="8460919" cy="3586210"/>
          </a:xfrm>
          <a:prstGeom prst="rect">
            <a:avLst/>
          </a:prstGeom>
        </p:spPr>
      </p:pic>
    </p:spTree>
    <p:extLst>
      <p:ext uri="{BB962C8B-B14F-4D97-AF65-F5344CB8AC3E}">
        <p14:creationId xmlns:p14="http://schemas.microsoft.com/office/powerpoint/2010/main" val="3337900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Text Classification</a:t>
            </a:r>
            <a:endParaRPr lang="en-CA" dirty="0"/>
          </a:p>
        </p:txBody>
      </p:sp>
      <p:sp>
        <p:nvSpPr>
          <p:cNvPr id="3" name="Content Placeholder 2"/>
          <p:cNvSpPr>
            <a:spLocks noGrp="1"/>
          </p:cNvSpPr>
          <p:nvPr>
            <p:ph idx="1"/>
          </p:nvPr>
        </p:nvSpPr>
        <p:spPr/>
        <p:txBody>
          <a:bodyPr>
            <a:normAutofit/>
          </a:bodyPr>
          <a:lstStyle/>
          <a:p>
            <a:pPr marL="345600" lvl="1" indent="0">
              <a:buNone/>
            </a:pPr>
            <a:endParaRPr lang="en-US" sz="3600" dirty="0">
              <a:solidFill>
                <a:schemeClr val="accent2">
                  <a:lumMod val="75000"/>
                </a:schemeClr>
              </a:solidFill>
            </a:endParaRPr>
          </a:p>
          <a:p>
            <a:r>
              <a:rPr lang="en-CA" sz="3600" dirty="0">
                <a:solidFill>
                  <a:schemeClr val="accent2">
                    <a:lumMod val="75000"/>
                  </a:schemeClr>
                </a:solidFill>
              </a:rPr>
              <a:t>Classification is a very well known, well studied aspect of supervised machine learning (if it is unsupervised it is called clustering)</a:t>
            </a:r>
            <a:endParaRPr lang="en-US" sz="3600" dirty="0">
              <a:solidFill>
                <a:schemeClr val="accent2">
                  <a:lumMod val="75000"/>
                </a:schemeClr>
              </a:solidFill>
            </a:endParaRPr>
          </a:p>
          <a:p>
            <a:pPr marL="721800" lvl="2" indent="0">
              <a:buNone/>
            </a:pPr>
            <a:endParaRPr lang="en-CA" sz="3600" dirty="0"/>
          </a:p>
          <a:p>
            <a:pPr lvl="2"/>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1150826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Text classification</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In classification problems we have the luxury of having </a:t>
            </a:r>
          </a:p>
          <a:p>
            <a:pPr lvl="1"/>
            <a:r>
              <a:rPr lang="en-CA" sz="3600" dirty="0">
                <a:solidFill>
                  <a:schemeClr val="tx1"/>
                </a:solidFill>
              </a:rPr>
              <a:t>Category names </a:t>
            </a:r>
          </a:p>
          <a:p>
            <a:pPr lvl="1"/>
            <a:r>
              <a:rPr lang="en-CA" sz="3600" dirty="0">
                <a:solidFill>
                  <a:schemeClr val="tx1"/>
                </a:solidFill>
              </a:rPr>
              <a:t>Previously assigned members of each category (training  data) </a:t>
            </a:r>
          </a:p>
          <a:p>
            <a:pPr marL="721800" lvl="2" indent="0">
              <a:buNone/>
            </a:pPr>
            <a:endParaRPr lang="en-CA" sz="3600" dirty="0"/>
          </a:p>
          <a:p>
            <a:pPr lvl="2"/>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2282497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solidFill>
                  <a:schemeClr val="accent2">
                    <a:lumMod val="75000"/>
                  </a:schemeClr>
                </a:solidFill>
              </a:rPr>
              <a:t>Question: Can we use sentiment analysis on Twitter data to get insight into this tumultuous and important political landscape?</a:t>
            </a:r>
          </a:p>
          <a:p>
            <a:endParaRPr lang="en-US" dirty="0"/>
          </a:p>
        </p:txBody>
      </p:sp>
      <p:sp>
        <p:nvSpPr>
          <p:cNvPr id="4" name="Footer Placeholder 3"/>
          <p:cNvSpPr>
            <a:spLocks noGrp="1"/>
          </p:cNvSpPr>
          <p:nvPr>
            <p:ph type="ftr" sz="quarter" idx="11"/>
          </p:nvPr>
        </p:nvSpPr>
        <p:spPr/>
        <p:txBody>
          <a:bodyPr/>
          <a:lstStyle/>
          <a:p>
            <a:r>
              <a:rPr lang="en-US" dirty="0"/>
              <a:t>© 2018 BigDataUniversity.com</a:t>
            </a:r>
          </a:p>
        </p:txBody>
      </p:sp>
      <p:sp>
        <p:nvSpPr>
          <p:cNvPr id="5" name="Slide Number Placeholder 4"/>
          <p:cNvSpPr>
            <a:spLocks noGrp="1"/>
          </p:cNvSpPr>
          <p:nvPr>
            <p:ph type="sldNum" sz="quarter" idx="12"/>
          </p:nvPr>
        </p:nvSpPr>
        <p:spPr/>
        <p:txBody>
          <a:bodyPr/>
          <a:lstStyle/>
          <a:p>
            <a:fld id="{BA34C9A7-5CF2-CF40-9744-04948AE8B6DA}" type="slidenum">
              <a:rPr lang="en-US" smtClean="0"/>
              <a:t>6</a:t>
            </a:fld>
            <a:endParaRPr lang="en-US"/>
          </a:p>
        </p:txBody>
      </p:sp>
    </p:spTree>
    <p:extLst>
      <p:ext uri="{BB962C8B-B14F-4D97-AF65-F5344CB8AC3E}">
        <p14:creationId xmlns:p14="http://schemas.microsoft.com/office/powerpoint/2010/main" val="300643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Text classification</a:t>
            </a:r>
            <a:endParaRPr lang="en-CA" dirty="0"/>
          </a:p>
        </p:txBody>
      </p:sp>
      <p:sp>
        <p:nvSpPr>
          <p:cNvPr id="3" name="Content Placeholder 2"/>
          <p:cNvSpPr>
            <a:spLocks noGrp="1"/>
          </p:cNvSpPr>
          <p:nvPr>
            <p:ph idx="1"/>
          </p:nvPr>
        </p:nvSpPr>
        <p:spPr/>
        <p:txBody>
          <a:bodyPr>
            <a:noAutofit/>
          </a:bodyPr>
          <a:lstStyle/>
          <a:p>
            <a:r>
              <a:rPr lang="en-CA" sz="3200" dirty="0">
                <a:solidFill>
                  <a:schemeClr val="accent2">
                    <a:lumMod val="75000"/>
                  </a:schemeClr>
                </a:solidFill>
              </a:rPr>
              <a:t>Because of this we can conceptually outline the basic procedure as follows: </a:t>
            </a:r>
          </a:p>
          <a:p>
            <a:pPr lvl="1"/>
            <a:r>
              <a:rPr lang="en-CA" sz="3200" dirty="0">
                <a:solidFill>
                  <a:schemeClr val="tx1"/>
                </a:solidFill>
              </a:rPr>
              <a:t>1) Train weights of a classifier by minimizing some error measure on the training data</a:t>
            </a:r>
          </a:p>
          <a:p>
            <a:pPr lvl="1"/>
            <a:r>
              <a:rPr lang="en-CA" sz="3200" dirty="0">
                <a:solidFill>
                  <a:schemeClr val="tx1"/>
                </a:solidFill>
              </a:rPr>
              <a:t>2) Project training data into a vector space and remember their class labels</a:t>
            </a:r>
          </a:p>
          <a:p>
            <a:pPr lvl="1"/>
            <a:r>
              <a:rPr lang="en-CA" sz="3200" dirty="0">
                <a:solidFill>
                  <a:schemeClr val="tx1"/>
                </a:solidFill>
              </a:rPr>
              <a:t>3) Project a test case into the same vector space and assign it the class label of whichever cluster it is closest to  </a:t>
            </a: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591071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Text Classification 2-d Example</a:t>
            </a:r>
            <a:endParaRPr lang="en-CA" dirty="0"/>
          </a:p>
        </p:txBody>
      </p:sp>
      <p:pic>
        <p:nvPicPr>
          <p:cNvPr id="1026" name="Picture 2" descr="http://openclassroom.stanford.edu/MainFolder/courses/MachineLearning/exercises/ex8materials/ex8b_10.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9313" y="899357"/>
            <a:ext cx="5984971" cy="539587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20914" y="778933"/>
            <a:ext cx="2554515" cy="3108543"/>
          </a:xfrm>
          <a:prstGeom prst="rect">
            <a:avLst/>
          </a:prstGeom>
          <a:noFill/>
        </p:spPr>
        <p:txBody>
          <a:bodyPr wrap="square" rtlCol="0">
            <a:spAutoFit/>
          </a:bodyPr>
          <a:lstStyle/>
          <a:p>
            <a:r>
              <a:rPr lang="en-CA" sz="2800" dirty="0">
                <a:solidFill>
                  <a:schemeClr val="accent2">
                    <a:lumMod val="75000"/>
                  </a:schemeClr>
                </a:solidFill>
                <a:latin typeface="Arial" panose="020B0604020202020204" pitchFamily="34" charset="0"/>
                <a:cs typeface="Arial" panose="020B0604020202020204" pitchFamily="34" charset="0"/>
              </a:rPr>
              <a:t>The Green Points are assigned the class label “Positive”, the red assigned “Negative”</a:t>
            </a:r>
          </a:p>
        </p:txBody>
      </p:sp>
    </p:spTree>
    <p:extLst>
      <p:ext uri="{BB962C8B-B14F-4D97-AF65-F5344CB8AC3E}">
        <p14:creationId xmlns:p14="http://schemas.microsoft.com/office/powerpoint/2010/main" val="860222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Text Classification 2-d Example</a:t>
            </a:r>
            <a:endParaRPr lang="en-CA" dirty="0"/>
          </a:p>
        </p:txBody>
      </p:sp>
      <p:pic>
        <p:nvPicPr>
          <p:cNvPr id="1026" name="Picture 2" descr="http://openclassroom.stanford.edu/MainFolder/courses/MachineLearning/exercises/ex8materials/ex8b_10.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9313" y="899357"/>
            <a:ext cx="5984971" cy="539587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0" y="778933"/>
            <a:ext cx="3348333" cy="5016757"/>
          </a:xfrm>
          <a:prstGeom prst="rect">
            <a:avLst/>
          </a:prstGeom>
          <a:noFill/>
        </p:spPr>
        <p:txBody>
          <a:bodyPr wrap="square" rtlCol="0">
            <a:spAutoFit/>
          </a:bodyPr>
          <a:lstStyle/>
          <a:p>
            <a:r>
              <a:rPr lang="en-CA" sz="3200" dirty="0">
                <a:solidFill>
                  <a:schemeClr val="accent2">
                    <a:lumMod val="75000"/>
                  </a:schemeClr>
                </a:solidFill>
                <a:latin typeface="Arial" panose="020B0604020202020204" pitchFamily="34" charset="0"/>
                <a:cs typeface="Arial" panose="020B0604020202020204" pitchFamily="34" charset="0"/>
              </a:rPr>
              <a:t>The points on the wrong side of the boundary are ‘misclassified’ and contribute to our classification error, the boundary is fitted in such a way to minimize this </a:t>
            </a:r>
          </a:p>
        </p:txBody>
      </p:sp>
    </p:spTree>
    <p:extLst>
      <p:ext uri="{BB962C8B-B14F-4D97-AF65-F5344CB8AC3E}">
        <p14:creationId xmlns:p14="http://schemas.microsoft.com/office/powerpoint/2010/main" val="66212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Naïve Bayes Classifier </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Consider an input vector </a:t>
            </a:r>
            <a:r>
              <a:rPr lang="en-CA" sz="3600" b="1" dirty="0">
                <a:solidFill>
                  <a:schemeClr val="accent2">
                    <a:lumMod val="75000"/>
                  </a:schemeClr>
                </a:solidFill>
              </a:rPr>
              <a:t>x </a:t>
            </a:r>
            <a:r>
              <a:rPr lang="en-CA" sz="3600" dirty="0">
                <a:solidFill>
                  <a:schemeClr val="accent2">
                    <a:lumMod val="75000"/>
                  </a:schemeClr>
                </a:solidFill>
              </a:rPr>
              <a:t>consisting of k words 	(</a:t>
            </a:r>
            <a:r>
              <a:rPr lang="en-CA" sz="3600" i="1" dirty="0">
                <a:solidFill>
                  <a:schemeClr val="accent2">
                    <a:lumMod val="75000"/>
                  </a:schemeClr>
                </a:solidFill>
              </a:rPr>
              <a:t>t</a:t>
            </a:r>
            <a:r>
              <a:rPr lang="en-CA" sz="3600" i="1" baseline="-25000" dirty="0">
                <a:solidFill>
                  <a:schemeClr val="accent2">
                    <a:lumMod val="75000"/>
                  </a:schemeClr>
                </a:solidFill>
              </a:rPr>
              <a:t>1</a:t>
            </a:r>
            <a:r>
              <a:rPr lang="en-CA" sz="3600" i="1" dirty="0">
                <a:solidFill>
                  <a:schemeClr val="accent2">
                    <a:lumMod val="75000"/>
                  </a:schemeClr>
                </a:solidFill>
              </a:rPr>
              <a:t>, t</a:t>
            </a:r>
            <a:r>
              <a:rPr lang="en-CA" sz="3600" i="1" baseline="-25000" dirty="0">
                <a:solidFill>
                  <a:schemeClr val="accent2">
                    <a:lumMod val="75000"/>
                  </a:schemeClr>
                </a:solidFill>
              </a:rPr>
              <a:t>2</a:t>
            </a:r>
            <a:r>
              <a:rPr lang="en-CA" sz="3600" i="1" dirty="0">
                <a:solidFill>
                  <a:schemeClr val="accent2">
                    <a:lumMod val="75000"/>
                  </a:schemeClr>
                </a:solidFill>
              </a:rPr>
              <a:t>,…, </a:t>
            </a:r>
            <a:r>
              <a:rPr lang="en-CA" sz="3600" i="1" dirty="0" err="1">
                <a:solidFill>
                  <a:schemeClr val="accent2">
                    <a:lumMod val="75000"/>
                  </a:schemeClr>
                </a:solidFill>
              </a:rPr>
              <a:t>t</a:t>
            </a:r>
            <a:r>
              <a:rPr lang="en-CA" sz="3600" i="1" baseline="-25000" dirty="0" err="1">
                <a:solidFill>
                  <a:schemeClr val="accent2">
                    <a:lumMod val="75000"/>
                  </a:schemeClr>
                </a:solidFill>
              </a:rPr>
              <a:t>k</a:t>
            </a:r>
            <a:r>
              <a:rPr lang="en-CA" sz="3600" dirty="0">
                <a:solidFill>
                  <a:schemeClr val="accent2">
                    <a:lumMod val="75000"/>
                  </a:schemeClr>
                </a:solidFill>
              </a:rPr>
              <a:t>) </a:t>
            </a:r>
            <a:endParaRPr lang="en-CA" sz="3600" b="1" dirty="0">
              <a:solidFill>
                <a:schemeClr val="accent2">
                  <a:lumMod val="75000"/>
                </a:schemeClr>
              </a:solidFill>
            </a:endParaRPr>
          </a:p>
          <a:p>
            <a:r>
              <a:rPr lang="en-CA" sz="3600" dirty="0">
                <a:solidFill>
                  <a:schemeClr val="accent2">
                    <a:lumMod val="75000"/>
                  </a:schemeClr>
                </a:solidFill>
              </a:rPr>
              <a:t>Our goal is to assign </a:t>
            </a:r>
            <a:r>
              <a:rPr lang="en-CA" sz="3600" b="1" dirty="0">
                <a:solidFill>
                  <a:schemeClr val="accent2">
                    <a:lumMod val="75000"/>
                  </a:schemeClr>
                </a:solidFill>
              </a:rPr>
              <a:t>x </a:t>
            </a:r>
            <a:r>
              <a:rPr lang="en-CA" sz="3600" dirty="0">
                <a:solidFill>
                  <a:schemeClr val="accent2">
                    <a:lumMod val="75000"/>
                  </a:schemeClr>
                </a:solidFill>
              </a:rPr>
              <a:t>to a class c</a:t>
            </a:r>
            <a:r>
              <a:rPr lang="en-CA" sz="3600" b="1" dirty="0">
                <a:solidFill>
                  <a:schemeClr val="accent2">
                    <a:lumMod val="75000"/>
                  </a:schemeClr>
                </a:solidFill>
              </a:rPr>
              <a:t> </a:t>
            </a:r>
            <a:r>
              <a:rPr lang="en-CA" sz="3600" dirty="0">
                <a:solidFill>
                  <a:schemeClr val="accent2">
                    <a:lumMod val="75000"/>
                  </a:schemeClr>
                </a:solidFill>
              </a:rPr>
              <a:t>based on the number of times each of these k words appear – in this case they are our </a:t>
            </a:r>
            <a:r>
              <a:rPr lang="en-CA" sz="3600" i="1" dirty="0">
                <a:solidFill>
                  <a:schemeClr val="accent2">
                    <a:lumMod val="75000"/>
                  </a:schemeClr>
                </a:solidFill>
              </a:rPr>
              <a:t>features</a:t>
            </a:r>
            <a:endParaRPr lang="en-US" sz="3600" dirty="0">
              <a:solidFill>
                <a:schemeClr val="accent2">
                  <a:lumMod val="75000"/>
                </a:schemeClr>
              </a:solidFill>
            </a:endParaRPr>
          </a:p>
          <a:p>
            <a:pPr marL="721800" lvl="2" indent="0">
              <a:buNone/>
            </a:pPr>
            <a:endParaRPr lang="en-CA" sz="3600" dirty="0"/>
          </a:p>
          <a:p>
            <a:pPr lvl="2"/>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1169740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Naïve Bayes Classifier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The idea in Naïve Bayes classification is to maximize the posterior probability that a vector </a:t>
            </a:r>
            <a:r>
              <a:rPr lang="en-CA" sz="3200" b="1" dirty="0">
                <a:solidFill>
                  <a:schemeClr val="accent2">
                    <a:lumMod val="75000"/>
                  </a:schemeClr>
                </a:solidFill>
              </a:rPr>
              <a:t>x </a:t>
            </a:r>
            <a:r>
              <a:rPr lang="en-CA" sz="3200" dirty="0">
                <a:solidFill>
                  <a:schemeClr val="accent2">
                    <a:lumMod val="75000"/>
                  </a:schemeClr>
                </a:solidFill>
              </a:rPr>
              <a:t> belongs to a class c</a:t>
            </a:r>
            <a:r>
              <a:rPr lang="en-CA" sz="3200" b="1" dirty="0">
                <a:solidFill>
                  <a:schemeClr val="accent2">
                    <a:lumMod val="75000"/>
                  </a:schemeClr>
                </a:solidFill>
              </a:rPr>
              <a:t> </a:t>
            </a:r>
            <a:r>
              <a:rPr lang="en-CA" sz="3200" dirty="0">
                <a:solidFill>
                  <a:schemeClr val="accent2">
                    <a:lumMod val="75000"/>
                  </a:schemeClr>
                </a:solidFill>
              </a:rPr>
              <a:t>(i.e. P(</a:t>
            </a:r>
            <a:r>
              <a:rPr lang="en-CA" sz="3200" dirty="0" err="1">
                <a:solidFill>
                  <a:schemeClr val="accent2">
                    <a:lumMod val="75000"/>
                  </a:schemeClr>
                </a:solidFill>
              </a:rPr>
              <a:t>c|</a:t>
            </a:r>
            <a:r>
              <a:rPr lang="en-CA" sz="3200" b="1" dirty="0" err="1">
                <a:solidFill>
                  <a:schemeClr val="accent2">
                    <a:lumMod val="75000"/>
                  </a:schemeClr>
                </a:solidFill>
              </a:rPr>
              <a:t>x</a:t>
            </a:r>
            <a:r>
              <a:rPr lang="en-CA" sz="3200" dirty="0">
                <a:solidFill>
                  <a:schemeClr val="accent2">
                    <a:lumMod val="75000"/>
                  </a:schemeClr>
                </a:solidFill>
              </a:rPr>
              <a:t>))</a:t>
            </a:r>
          </a:p>
          <a:p>
            <a:r>
              <a:rPr lang="en-CA" sz="3200" dirty="0">
                <a:solidFill>
                  <a:schemeClr val="accent2">
                    <a:lumMod val="75000"/>
                  </a:schemeClr>
                </a:solidFill>
              </a:rPr>
              <a:t>Of course if we could explicitly calculate this then our job would be much easier </a:t>
            </a:r>
          </a:p>
          <a:p>
            <a:r>
              <a:rPr lang="en-CA" sz="3200" dirty="0">
                <a:solidFill>
                  <a:schemeClr val="accent2">
                    <a:lumMod val="75000"/>
                  </a:schemeClr>
                </a:solidFill>
              </a:rPr>
              <a:t>This leads to the primary insight in Naïve Bayes Classification, use the Bayes rule to get a tangible estimate of P(</a:t>
            </a:r>
            <a:r>
              <a:rPr lang="en-CA" sz="3200" dirty="0" err="1">
                <a:solidFill>
                  <a:schemeClr val="accent2">
                    <a:lumMod val="75000"/>
                  </a:schemeClr>
                </a:solidFill>
              </a:rPr>
              <a:t>c|</a:t>
            </a:r>
            <a:r>
              <a:rPr lang="en-CA" sz="3200" b="1" dirty="0" err="1">
                <a:solidFill>
                  <a:schemeClr val="accent2">
                    <a:lumMod val="75000"/>
                  </a:schemeClr>
                </a:solidFill>
              </a:rPr>
              <a:t>x</a:t>
            </a:r>
            <a:r>
              <a:rPr lang="en-CA" sz="3200" dirty="0">
                <a:solidFill>
                  <a:schemeClr val="accent2">
                    <a:lumMod val="75000"/>
                  </a:schemeClr>
                </a:solidFill>
              </a:rPr>
              <a:t>)</a:t>
            </a:r>
          </a:p>
          <a:p>
            <a:pPr lvl="1"/>
            <a:endParaRPr lang="en-US" sz="3200" dirty="0">
              <a:solidFill>
                <a:schemeClr val="accent2">
                  <a:lumMod val="75000"/>
                </a:schemeClr>
              </a:solidFill>
            </a:endParaRP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1684626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solidFill>
                      <a:schemeClr val="accent2">
                        <a:lumMod val="75000"/>
                      </a:schemeClr>
                    </a:solidFill>
                  </a:rPr>
                  <a:t>To put it formally, we would like to find </a:t>
                </a:r>
              </a:p>
              <a:p>
                <a:pPr lvl="1"/>
                <a14:m>
                  <m:oMath xmlns:m="http://schemas.openxmlformats.org/officeDocument/2006/math">
                    <m:r>
                      <a:rPr lang="en-CA" b="0" i="1" smtClean="0">
                        <a:solidFill>
                          <a:schemeClr val="tx1"/>
                        </a:solidFill>
                        <a:latin typeface="Cambria Math" panose="02040503050406030204" pitchFamily="18" charset="0"/>
                      </a:rPr>
                      <m:t>𝑎𝑟𝑔𝑚𝑎𝑥</m:t>
                    </m:r>
                    <m:r>
                      <a:rPr lang="en-CA" b="0" i="1" baseline="-25000" smtClean="0">
                        <a:solidFill>
                          <a:schemeClr val="tx1"/>
                        </a:solidFill>
                        <a:latin typeface="Cambria Math" panose="02040503050406030204" pitchFamily="18" charset="0"/>
                      </a:rPr>
                      <m:t>𝑐</m:t>
                    </m:r>
                    <m:r>
                      <a:rPr lang="en-CA" b="0" i="1" smtClean="0">
                        <a:solidFill>
                          <a:schemeClr val="tx1"/>
                        </a:solidFill>
                        <a:latin typeface="Cambria Math" panose="02040503050406030204" pitchFamily="18" charset="0"/>
                      </a:rPr>
                      <m:t>𝑃</m:t>
                    </m:r>
                    <m:d>
                      <m:dPr>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𝑐</m:t>
                        </m:r>
                      </m:e>
                      <m:e>
                        <m:r>
                          <a:rPr lang="en-CA" b="1" i="1" smtClean="0">
                            <a:solidFill>
                              <a:schemeClr val="tx1"/>
                            </a:solidFill>
                            <a:latin typeface="Cambria Math" panose="02040503050406030204" pitchFamily="18" charset="0"/>
                          </a:rPr>
                          <m:t>𝒙</m:t>
                        </m:r>
                      </m:e>
                    </m:d>
                  </m:oMath>
                </a14:m>
                <a:endParaRPr lang="en-CA" b="1" dirty="0">
                  <a:solidFill>
                    <a:schemeClr val="tx1"/>
                  </a:solidFill>
                </a:endParaRPr>
              </a:p>
              <a:p>
                <a:r>
                  <a:rPr lang="en-CA" dirty="0">
                    <a:solidFill>
                      <a:schemeClr val="accent2">
                        <a:lumMod val="75000"/>
                      </a:schemeClr>
                    </a:solidFill>
                  </a:rPr>
                  <a:t>Using the Bayes rule: </a:t>
                </a:r>
              </a:p>
              <a:p>
                <a:pPr lvl="1"/>
                <a14:m>
                  <m:oMath xmlns:m="http://schemas.openxmlformats.org/officeDocument/2006/math">
                    <m:r>
                      <a:rPr lang="en-CA" i="1">
                        <a:solidFill>
                          <a:schemeClr val="tx1"/>
                        </a:solidFill>
                        <a:latin typeface="Cambria Math" panose="02040503050406030204" pitchFamily="18" charset="0"/>
                      </a:rPr>
                      <m:t>𝑎𝑟𝑔𝑚𝑎𝑥</m:t>
                    </m:r>
                    <m:r>
                      <a:rPr lang="en-CA" i="1" baseline="-25000">
                        <a:solidFill>
                          <a:schemeClr val="tx1"/>
                        </a:solidFill>
                        <a:latin typeface="Cambria Math" panose="02040503050406030204" pitchFamily="18" charset="0"/>
                      </a:rPr>
                      <m:t>𝑐</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𝑐</m:t>
                        </m:r>
                      </m:e>
                      <m:e>
                        <m:r>
                          <a:rPr lang="en-CA" b="1" i="1">
                            <a:solidFill>
                              <a:schemeClr val="tx1"/>
                            </a:solidFill>
                            <a:latin typeface="Cambria Math" panose="02040503050406030204" pitchFamily="18" charset="0"/>
                          </a:rPr>
                          <m:t>𝒙</m:t>
                        </m:r>
                      </m:e>
                    </m:d>
                    <m:r>
                      <a:rPr lang="en-CA" b="1" i="0"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𝑎𝑟𝑔𝑚𝑎𝑥</m:t>
                    </m:r>
                    <m:r>
                      <a:rPr lang="en-CA" i="1" baseline="-25000">
                        <a:solidFill>
                          <a:schemeClr val="tx1"/>
                        </a:solidFill>
                        <a:latin typeface="Cambria Math" panose="02040503050406030204" pitchFamily="18" charset="0"/>
                      </a:rPr>
                      <m:t>𝑐</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b="1" i="1" smtClean="0">
                            <a:solidFill>
                              <a:schemeClr val="tx1"/>
                            </a:solidFill>
                            <a:latin typeface="Cambria Math" panose="02040503050406030204" pitchFamily="18" charset="0"/>
                          </a:rPr>
                          <m:t>𝒙</m:t>
                        </m:r>
                      </m:e>
                      <m:e>
                        <m:r>
                          <a:rPr lang="en-CA" b="0" i="1" smtClean="0">
                            <a:solidFill>
                              <a:schemeClr val="tx1"/>
                            </a:solidFill>
                            <a:latin typeface="Cambria Math" panose="02040503050406030204" pitchFamily="18" charset="0"/>
                          </a:rPr>
                          <m:t>𝑐</m:t>
                        </m:r>
                      </m:e>
                    </m:d>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𝑃</m:t>
                    </m:r>
                    <m:d>
                      <m:dPr>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𝑐</m:t>
                        </m:r>
                      </m:e>
                    </m:d>
                  </m:oMath>
                </a14:m>
                <a:endParaRPr lang="en-CA" dirty="0">
                  <a:solidFill>
                    <a:srgbClr val="C00000"/>
                  </a:solidFill>
                </a:endParaRPr>
              </a:p>
              <a:p>
                <a:r>
                  <a:rPr lang="en-CA" dirty="0">
                    <a:solidFill>
                      <a:schemeClr val="accent2">
                        <a:lumMod val="75000"/>
                      </a:schemeClr>
                    </a:solidFill>
                  </a:rPr>
                  <a:t>We usually assume each feature is independent so we can get</a:t>
                </a:r>
              </a:p>
              <a:p>
                <a:pPr lvl="1"/>
                <a14:m>
                  <m:oMath xmlns:m="http://schemas.openxmlformats.org/officeDocument/2006/math">
                    <m:r>
                      <a:rPr lang="en-CA" i="1">
                        <a:solidFill>
                          <a:schemeClr val="tx1"/>
                        </a:solidFill>
                        <a:latin typeface="Cambria Math" panose="02040503050406030204" pitchFamily="18" charset="0"/>
                      </a:rPr>
                      <m:t>𝑎𝑟𝑔𝑚𝑎𝑥</m:t>
                    </m:r>
                    <m:r>
                      <a:rPr lang="en-CA" i="1" baseline="-25000">
                        <a:solidFill>
                          <a:schemeClr val="tx1"/>
                        </a:solidFill>
                        <a:latin typeface="Cambria Math" panose="02040503050406030204" pitchFamily="18" charset="0"/>
                      </a:rPr>
                      <m:t>𝑐</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b="1" i="1">
                            <a:solidFill>
                              <a:schemeClr val="tx1"/>
                            </a:solidFill>
                            <a:latin typeface="Cambria Math" panose="02040503050406030204" pitchFamily="18" charset="0"/>
                          </a:rPr>
                          <m:t>𝒙</m:t>
                        </m:r>
                      </m:e>
                      <m:e>
                        <m:r>
                          <a:rPr lang="en-CA" i="1">
                            <a:solidFill>
                              <a:schemeClr val="tx1"/>
                            </a:solidFill>
                            <a:latin typeface="Cambria Math" panose="02040503050406030204" pitchFamily="18" charset="0"/>
                          </a:rPr>
                          <m:t>𝑐</m:t>
                        </m:r>
                      </m:e>
                    </m:d>
                    <m:r>
                      <a:rPr lang="en-CA" i="1">
                        <a:solidFill>
                          <a:schemeClr val="tx1"/>
                        </a:solidFill>
                        <a:latin typeface="Cambria Math" panose="02040503050406030204" pitchFamily="18" charset="0"/>
                      </a:rPr>
                      <m:t>∗</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𝑐</m:t>
                        </m:r>
                      </m:e>
                    </m:d>
                    <m:r>
                      <a:rPr lang="en-CA" b="0" i="0"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𝑃</m:t>
                    </m:r>
                    <m:d>
                      <m:dPr>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𝑐</m:t>
                        </m:r>
                      </m:e>
                    </m:d>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𝑎𝑟𝑔𝑚𝑎𝑥</m:t>
                    </m:r>
                    <m:r>
                      <a:rPr lang="en-CA" i="1" baseline="-25000">
                        <a:solidFill>
                          <a:schemeClr val="tx1"/>
                        </a:solidFill>
                        <a:latin typeface="Cambria Math" panose="02040503050406030204" pitchFamily="18" charset="0"/>
                      </a:rPr>
                      <m:t>𝑐</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1</m:t>
                        </m:r>
                      </m:e>
                      <m:e>
                        <m:r>
                          <a:rPr lang="en-CA" i="1">
                            <a:solidFill>
                              <a:schemeClr val="tx1"/>
                            </a:solidFill>
                            <a:latin typeface="Cambria Math" panose="02040503050406030204" pitchFamily="18" charset="0"/>
                          </a:rPr>
                          <m:t>𝑐</m:t>
                        </m:r>
                      </m:e>
                    </m:d>
                    <m:r>
                      <a:rPr lang="en-CA" i="1">
                        <a:solidFill>
                          <a:schemeClr val="tx1"/>
                        </a:solidFill>
                        <a:latin typeface="Cambria Math" panose="02040503050406030204" pitchFamily="18" charset="0"/>
                      </a:rPr>
                      <m:t>∗</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2</m:t>
                        </m:r>
                      </m:e>
                      <m:e>
                        <m:r>
                          <a:rPr lang="en-CA" i="1">
                            <a:solidFill>
                              <a:schemeClr val="tx1"/>
                            </a:solidFill>
                            <a:latin typeface="Cambria Math" panose="02040503050406030204" pitchFamily="18" charset="0"/>
                          </a:rPr>
                          <m:t>𝑐</m:t>
                        </m:r>
                      </m:e>
                    </m:d>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𝑘</m:t>
                        </m:r>
                      </m:e>
                      <m:e>
                        <m:r>
                          <a:rPr lang="en-CA" i="1">
                            <a:solidFill>
                              <a:schemeClr val="tx1"/>
                            </a:solidFill>
                            <a:latin typeface="Cambria Math" panose="02040503050406030204" pitchFamily="18" charset="0"/>
                          </a:rPr>
                          <m:t>𝑐</m:t>
                        </m:r>
                      </m:e>
                    </m:d>
                  </m:oMath>
                </a14:m>
                <a:endParaRPr lang="en-CA" dirty="0">
                  <a:solidFill>
                    <a:srgbClr val="C00000"/>
                  </a:solidFill>
                </a:endParaRPr>
              </a:p>
              <a:p>
                <a:r>
                  <a:rPr lang="en-CA" dirty="0">
                    <a:solidFill>
                      <a:schemeClr val="accent2">
                        <a:lumMod val="75000"/>
                      </a:schemeClr>
                    </a:solidFill>
                  </a:rPr>
                  <a:t>Where we interpret each </a:t>
                </a:r>
                <a14:m>
                  <m:oMath xmlns:m="http://schemas.openxmlformats.org/officeDocument/2006/math">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𝑖</m:t>
                        </m:r>
                      </m:e>
                      <m:e>
                        <m:r>
                          <a:rPr lang="en-CA" i="1">
                            <a:solidFill>
                              <a:schemeClr val="tx1"/>
                            </a:solidFill>
                            <a:latin typeface="Cambria Math" panose="02040503050406030204" pitchFamily="18" charset="0"/>
                          </a:rPr>
                          <m:t>𝑐</m:t>
                        </m:r>
                      </m:e>
                    </m:d>
                  </m:oMath>
                </a14:m>
                <a:r>
                  <a:rPr lang="en-US" dirty="0">
                    <a:solidFill>
                      <a:schemeClr val="accent2">
                        <a:lumMod val="75000"/>
                      </a:schemeClr>
                    </a:solidFill>
                  </a:rPr>
                  <a:t> as the evidence that </a:t>
                </a:r>
                <a14:m>
                  <m:oMath xmlns:m="http://schemas.openxmlformats.org/officeDocument/2006/math">
                    <m:r>
                      <a:rPr lang="en-CA" i="1">
                        <a:solidFill>
                          <a:schemeClr val="accent2">
                            <a:lumMod val="75000"/>
                          </a:schemeClr>
                        </a:solidFill>
                        <a:latin typeface="Cambria Math" panose="02040503050406030204" pitchFamily="18" charset="0"/>
                      </a:rPr>
                      <m:t>𝑡</m:t>
                    </m:r>
                    <m:r>
                      <a:rPr lang="en-CA" b="0" i="1" baseline="-25000" smtClean="0">
                        <a:solidFill>
                          <a:schemeClr val="accent2">
                            <a:lumMod val="75000"/>
                          </a:schemeClr>
                        </a:solidFill>
                        <a:latin typeface="Cambria Math" panose="02040503050406030204" pitchFamily="18" charset="0"/>
                      </a:rPr>
                      <m:t>𝑖</m:t>
                    </m:r>
                  </m:oMath>
                </a14:m>
                <a:r>
                  <a:rPr lang="en-US" dirty="0">
                    <a:solidFill>
                      <a:schemeClr val="accent2">
                        <a:lumMod val="75000"/>
                      </a:schemeClr>
                    </a:solidFill>
                  </a:rPr>
                  <a:t> contributes to a class c being the correct one</a:t>
                </a:r>
              </a:p>
              <a:p>
                <a:pPr marL="721800" lvl="2" indent="0">
                  <a:buNone/>
                </a:pPr>
                <a:r>
                  <a:rPr lang="en-CA" dirty="0"/>
                  <a:t> </a:t>
                </a:r>
              </a:p>
              <a:p>
                <a:pPr lvl="2"/>
                <a:endParaRPr lang="en-CA" dirty="0"/>
              </a:p>
              <a:p>
                <a:pPr lvl="2"/>
                <a:endParaRPr lang="en-CA" dirty="0"/>
              </a:p>
              <a:p>
                <a:pPr lvl="2"/>
                <a:endParaRPr lang="en-CA" dirty="0"/>
              </a:p>
              <a:p>
                <a:pPr lvl="2"/>
                <a:endParaRPr lang="en-MY" dirty="0"/>
              </a:p>
              <a:p>
                <a:pPr lvl="1"/>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59" t="-1284" r="-222"/>
                </a:stretch>
              </a:blipFill>
            </p:spPr>
            <p:txBody>
              <a:bodyPr/>
              <a:lstStyle/>
              <a:p>
                <a:r>
                  <a:rPr lang="en-CA">
                    <a:noFill/>
                  </a:rPr>
                  <a:t> </a:t>
                </a:r>
              </a:p>
            </p:txBody>
          </p:sp>
        </mc:Fallback>
      </mc:AlternateContent>
    </p:spTree>
    <p:extLst>
      <p:ext uri="{BB962C8B-B14F-4D97-AF65-F5344CB8AC3E}">
        <p14:creationId xmlns:p14="http://schemas.microsoft.com/office/powerpoint/2010/main" val="24426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likelihood estimates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solidFill>
                      <a:schemeClr val="accent2">
                        <a:lumMod val="75000"/>
                      </a:schemeClr>
                    </a:solidFill>
                  </a:rPr>
                  <a:t>To estimate the prior probability of a class c we use the relative frequency of a class across all training examples </a:t>
                </a:r>
              </a:p>
              <a:p>
                <a:pPr lvl="1"/>
                <a14:m>
                  <m:oMath xmlns:m="http://schemas.openxmlformats.org/officeDocument/2006/math">
                    <m:r>
                      <a:rPr lang="en-CA" sz="2600" b="0" i="1" smtClean="0">
                        <a:solidFill>
                          <a:schemeClr val="tx1"/>
                        </a:solidFill>
                        <a:latin typeface="Cambria Math" panose="02040503050406030204" pitchFamily="18" charset="0"/>
                      </a:rPr>
                      <m:t>𝑃</m:t>
                    </m:r>
                    <m:d>
                      <m:dPr>
                        <m:ctrlPr>
                          <a:rPr lang="en-CA" sz="2600" b="0" i="1" smtClean="0">
                            <a:solidFill>
                              <a:schemeClr val="tx1"/>
                            </a:solidFill>
                            <a:latin typeface="Cambria Math" panose="02040503050406030204" pitchFamily="18" charset="0"/>
                          </a:rPr>
                        </m:ctrlPr>
                      </m:dPr>
                      <m:e>
                        <m:r>
                          <a:rPr lang="en-CA" sz="2600" b="0" i="1" smtClean="0">
                            <a:solidFill>
                              <a:schemeClr val="tx1"/>
                            </a:solidFill>
                            <a:latin typeface="Cambria Math" panose="02040503050406030204" pitchFamily="18" charset="0"/>
                          </a:rPr>
                          <m:t>𝑐</m:t>
                        </m:r>
                      </m:e>
                    </m:d>
                    <m:r>
                      <a:rPr lang="en-CA" sz="2600" b="0" i="1" smtClean="0">
                        <a:solidFill>
                          <a:schemeClr val="tx1"/>
                        </a:solidFill>
                        <a:latin typeface="Cambria Math" panose="02040503050406030204" pitchFamily="18" charset="0"/>
                      </a:rPr>
                      <m:t>=</m:t>
                    </m:r>
                    <m:f>
                      <m:fPr>
                        <m:ctrlPr>
                          <a:rPr lang="en-CA" sz="2600" b="0" i="1" smtClean="0">
                            <a:solidFill>
                              <a:schemeClr val="tx1"/>
                            </a:solidFill>
                            <a:latin typeface="Cambria Math" panose="02040503050406030204" pitchFamily="18" charset="0"/>
                          </a:rPr>
                        </m:ctrlPr>
                      </m:fPr>
                      <m:num>
                        <m:r>
                          <a:rPr lang="en-CA" sz="2600" i="1">
                            <a:solidFill>
                              <a:schemeClr val="tx1"/>
                            </a:solidFill>
                            <a:latin typeface="Cambria Math" panose="02040503050406030204" pitchFamily="18" charset="0"/>
                          </a:rPr>
                          <m:t>#</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𝑚𝑒𝑚𝑏𝑒𝑟𝑠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𝑎</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𝑐𝑙𝑎𝑠𝑠</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𝑐</m:t>
                        </m:r>
                      </m:num>
                      <m:den>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𝑜𝑓</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𝑡𝑟𝑎𝑖𝑛𝑖𝑛𝑔</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𝑒𝑥𝑎𝑚𝑝𝑙𝑒𝑠</m:t>
                        </m:r>
                      </m:den>
                    </m:f>
                  </m:oMath>
                </a14:m>
                <a:endParaRPr lang="en-CA" sz="2600" dirty="0">
                  <a:solidFill>
                    <a:srgbClr val="C00000"/>
                  </a:solidFill>
                </a:endParaRPr>
              </a:p>
              <a:p>
                <a:pPr lvl="1"/>
                <a:r>
                  <a:rPr lang="en-CA" sz="2600" dirty="0">
                    <a:solidFill>
                      <a:schemeClr val="tx1"/>
                    </a:solidFill>
                  </a:rPr>
                  <a:t>In our case P(positive) = P(negative) = 1/2</a:t>
                </a:r>
                <a:endParaRPr lang="en-CA" sz="2600" dirty="0">
                  <a:solidFill>
                    <a:srgbClr val="C00000"/>
                  </a:solidFill>
                </a:endParaRPr>
              </a:p>
              <a:p>
                <a:pPr lvl="2"/>
                <a:endParaRPr lang="en-CA" dirty="0"/>
              </a:p>
              <a:p>
                <a:pPr lvl="2"/>
                <a:endParaRPr lang="en-CA" dirty="0"/>
              </a:p>
              <a:p>
                <a:pPr lvl="2"/>
                <a:endParaRPr lang="en-CA" dirty="0"/>
              </a:p>
              <a:p>
                <a:pPr lvl="2"/>
                <a:endParaRPr lang="en-MY" dirty="0"/>
              </a:p>
              <a:p>
                <a:pPr lvl="1"/>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59" t="-1284"/>
                </a:stretch>
              </a:blipFill>
            </p:spPr>
            <p:txBody>
              <a:bodyPr/>
              <a:lstStyle/>
              <a:p>
                <a:r>
                  <a:rPr lang="en-CA">
                    <a:noFill/>
                  </a:rPr>
                  <a:t> </a:t>
                </a:r>
              </a:p>
            </p:txBody>
          </p:sp>
        </mc:Fallback>
      </mc:AlternateContent>
    </p:spTree>
    <p:extLst>
      <p:ext uri="{BB962C8B-B14F-4D97-AF65-F5344CB8AC3E}">
        <p14:creationId xmlns:p14="http://schemas.microsoft.com/office/powerpoint/2010/main" val="2182412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likelihood estimates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solidFill>
                      <a:schemeClr val="accent2">
                        <a:lumMod val="75000"/>
                      </a:schemeClr>
                    </a:solidFill>
                  </a:rPr>
                  <a:t>The MLE for </a:t>
                </a:r>
                <a14:m>
                  <m:oMath xmlns:m="http://schemas.openxmlformats.org/officeDocument/2006/math">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𝑖</m:t>
                        </m:r>
                      </m:e>
                      <m:e>
                        <m:r>
                          <a:rPr lang="en-CA" i="1">
                            <a:solidFill>
                              <a:schemeClr val="tx1"/>
                            </a:solidFill>
                            <a:latin typeface="Cambria Math" panose="02040503050406030204" pitchFamily="18" charset="0"/>
                          </a:rPr>
                          <m:t>𝑐</m:t>
                        </m:r>
                      </m:e>
                    </m:d>
                  </m:oMath>
                </a14:m>
                <a:r>
                  <a:rPr lang="en-US" dirty="0">
                    <a:solidFill>
                      <a:schemeClr val="accent2">
                        <a:lumMod val="75000"/>
                      </a:schemeClr>
                    </a:solidFill>
                  </a:rPr>
                  <a:t> is a little more difficult to find, for that we use the relative frequency of a term </a:t>
                </a:r>
                <a14:m>
                  <m:oMath xmlns:m="http://schemas.openxmlformats.org/officeDocument/2006/math">
                    <m:r>
                      <a:rPr lang="en-CA" i="1">
                        <a:solidFill>
                          <a:schemeClr val="tx1"/>
                        </a:solidFill>
                        <a:latin typeface="Cambria Math" panose="02040503050406030204" pitchFamily="18" charset="0"/>
                      </a:rPr>
                      <m:t>𝑡</m:t>
                    </m:r>
                    <m:r>
                      <a:rPr lang="en-CA" b="0" i="1" baseline="-25000" smtClean="0">
                        <a:solidFill>
                          <a:schemeClr val="tx1"/>
                        </a:solidFill>
                        <a:latin typeface="Cambria Math" panose="02040503050406030204" pitchFamily="18" charset="0"/>
                      </a:rPr>
                      <m:t>𝑖</m:t>
                    </m:r>
                  </m:oMath>
                </a14:m>
                <a:r>
                  <a:rPr lang="en-US" dirty="0">
                    <a:solidFill>
                      <a:schemeClr val="accent2">
                        <a:lumMod val="75000"/>
                      </a:schemeClr>
                    </a:solidFill>
                  </a:rPr>
                  <a:t> occurs among documents in a class </a:t>
                </a:r>
                <a:r>
                  <a:rPr lang="en-US" dirty="0">
                    <a:solidFill>
                      <a:schemeClr val="tx1"/>
                    </a:solidFill>
                  </a:rPr>
                  <a:t>c </a:t>
                </a:r>
              </a:p>
              <a:p>
                <a:pPr lvl="1"/>
                <a14:m>
                  <m:oMath xmlns:m="http://schemas.openxmlformats.org/officeDocument/2006/math">
                    <m:r>
                      <a:rPr lang="en-CA" sz="2600" i="1">
                        <a:solidFill>
                          <a:schemeClr val="tx1"/>
                        </a:solidFill>
                        <a:latin typeface="Cambria Math" panose="02040503050406030204" pitchFamily="18" charset="0"/>
                      </a:rPr>
                      <m:t>𝑃</m:t>
                    </m:r>
                    <m:d>
                      <m:dPr>
                        <m:ctrlPr>
                          <a:rPr lang="en-CA" sz="2600" i="1">
                            <a:solidFill>
                              <a:schemeClr val="tx1"/>
                            </a:solidFill>
                            <a:latin typeface="Cambria Math" panose="02040503050406030204" pitchFamily="18" charset="0"/>
                          </a:rPr>
                        </m:ctrlPr>
                      </m:dPr>
                      <m:e>
                        <m:r>
                          <a:rPr lang="en-CA" sz="2600" i="1">
                            <a:solidFill>
                              <a:schemeClr val="tx1"/>
                            </a:solidFill>
                            <a:latin typeface="Cambria Math" panose="02040503050406030204" pitchFamily="18" charset="0"/>
                          </a:rPr>
                          <m:t>𝑡</m:t>
                        </m:r>
                        <m:r>
                          <a:rPr lang="en-CA" sz="2600" i="1" baseline="-25000">
                            <a:solidFill>
                              <a:schemeClr val="tx1"/>
                            </a:solidFill>
                            <a:latin typeface="Cambria Math" panose="02040503050406030204" pitchFamily="18" charset="0"/>
                          </a:rPr>
                          <m:t>𝑖</m:t>
                        </m:r>
                        <m:r>
                          <a:rPr lang="en-CA" sz="2600" b="0" i="1" smtClean="0">
                            <a:solidFill>
                              <a:schemeClr val="tx1"/>
                            </a:solidFill>
                            <a:latin typeface="Cambria Math" panose="02040503050406030204" pitchFamily="18" charset="0"/>
                          </a:rPr>
                          <m:t>|</m:t>
                        </m:r>
                        <m:r>
                          <a:rPr lang="en-CA" sz="2600" i="1">
                            <a:solidFill>
                              <a:schemeClr val="tx1"/>
                            </a:solidFill>
                            <a:latin typeface="Cambria Math" panose="02040503050406030204" pitchFamily="18" charset="0"/>
                          </a:rPr>
                          <m:t>𝑐</m:t>
                        </m:r>
                      </m:e>
                    </m:d>
                    <m:r>
                      <a:rPr lang="en-CA" sz="2600" i="1">
                        <a:solidFill>
                          <a:schemeClr val="tx1"/>
                        </a:solidFill>
                        <a:latin typeface="Cambria Math" panose="02040503050406030204" pitchFamily="18" charset="0"/>
                      </a:rPr>
                      <m:t>=</m:t>
                    </m:r>
                    <m:f>
                      <m:fPr>
                        <m:ctrlPr>
                          <a:rPr lang="en-CA" sz="2600" i="1">
                            <a:solidFill>
                              <a:schemeClr val="tx1"/>
                            </a:solidFill>
                            <a:latin typeface="Cambria Math" panose="02040503050406030204" pitchFamily="18" charset="0"/>
                          </a:rPr>
                        </m:ctrlPr>
                      </m:fPr>
                      <m:num>
                        <m:r>
                          <a:rPr lang="en-CA" sz="2600" i="1">
                            <a:solidFill>
                              <a:schemeClr val="tx1"/>
                            </a:solidFill>
                            <a:latin typeface="Cambria Math" panose="02040503050406030204" pitchFamily="18" charset="0"/>
                          </a:rPr>
                          <m:t>#</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𝑡𝑖𝑚𝑒𝑠</m:t>
                        </m:r>
                        <m:r>
                          <a:rPr lang="en-CA" sz="2600" b="0" i="1" smtClean="0">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𝑡</m:t>
                        </m:r>
                        <m:r>
                          <a:rPr lang="en-CA" sz="2600" i="1" baseline="-25000">
                            <a:solidFill>
                              <a:schemeClr val="tx1"/>
                            </a:solidFill>
                            <a:latin typeface="Cambria Math" panose="02040503050406030204" pitchFamily="18" charset="0"/>
                          </a:rPr>
                          <m:t>𝑖</m:t>
                        </m:r>
                        <m:r>
                          <a:rPr lang="en-CA" sz="2600" b="0" i="1" baseline="-25000"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𝑜𝑐𝑐𝑢𝑟𝑠</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𝑖𝑛</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𝑑𝑜𝑐𝑢𝑚𝑒𝑛𝑡𝑠</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𝑖𝑛</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𝑎</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𝑐𝑙𝑎𝑠𝑠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m:t>
                        </m:r>
                      </m:num>
                      <m:den>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𝑡𝑒𝑟𝑚𝑠</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𝑡h𝑎𝑡</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𝑎𝑝𝑝𝑒𝑎𝑟</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𝑖𝑛</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𝑎</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𝑐𝑙𝑎𝑠𝑠</m:t>
                        </m:r>
                        <m:r>
                          <a:rPr lang="en-CA" sz="2600" b="0" i="1" smtClean="0">
                            <a:solidFill>
                              <a:schemeClr val="tx1"/>
                            </a:solidFill>
                            <a:latin typeface="Cambria Math" panose="02040503050406030204" pitchFamily="18" charset="0"/>
                          </a:rPr>
                          <m:t> </m:t>
                        </m:r>
                        <m:r>
                          <a:rPr lang="en-CA" sz="2600" b="0" i="1" smtClean="0">
                            <a:solidFill>
                              <a:schemeClr val="tx1"/>
                            </a:solidFill>
                            <a:latin typeface="Cambria Math" panose="02040503050406030204" pitchFamily="18" charset="0"/>
                          </a:rPr>
                          <m:t>𝑐</m:t>
                        </m:r>
                        <m:r>
                          <a:rPr lang="en-CA" sz="2600" b="0" i="1" smtClean="0">
                            <a:solidFill>
                              <a:schemeClr val="tx1"/>
                            </a:solidFill>
                            <a:latin typeface="Cambria Math" panose="02040503050406030204" pitchFamily="18" charset="0"/>
                          </a:rPr>
                          <m:t> </m:t>
                        </m:r>
                      </m:den>
                    </m:f>
                  </m:oMath>
                </a14:m>
                <a:endParaRPr lang="en-US" sz="2600" dirty="0">
                  <a:solidFill>
                    <a:schemeClr val="accent2">
                      <a:lumMod val="75000"/>
                    </a:schemeClr>
                  </a:solidFill>
                </a:endParaRPr>
              </a:p>
              <a:p>
                <a:pPr lvl="1"/>
                <a:r>
                  <a:rPr lang="en-CA" sz="2600" dirty="0"/>
                  <a:t>Where the terms are not distinct </a:t>
                </a:r>
              </a:p>
              <a:p>
                <a:pPr lvl="1"/>
                <a:r>
                  <a:rPr lang="en-CA" sz="2600" dirty="0"/>
                  <a:t>The only problem with this is if a word occurs nowhere in the training data for a class the probability estimate we immediately apply is 0! </a:t>
                </a:r>
              </a:p>
              <a:p>
                <a:pPr lvl="2"/>
                <a:endParaRPr lang="en-CA" dirty="0"/>
              </a:p>
              <a:p>
                <a:pPr lvl="2"/>
                <a:endParaRPr lang="en-CA" dirty="0"/>
              </a:p>
              <a:p>
                <a:pPr lvl="2"/>
                <a:endParaRPr lang="en-CA" dirty="0"/>
              </a:p>
              <a:p>
                <a:pPr lvl="2"/>
                <a:endParaRPr lang="en-MY" dirty="0"/>
              </a:p>
              <a:p>
                <a:pPr lvl="1"/>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59" t="-1284" r="-1926"/>
                </a:stretch>
              </a:blipFill>
            </p:spPr>
            <p:txBody>
              <a:bodyPr/>
              <a:lstStyle/>
              <a:p>
                <a:r>
                  <a:rPr lang="en-CA">
                    <a:noFill/>
                  </a:rPr>
                  <a:t> </a:t>
                </a:r>
              </a:p>
            </p:txBody>
          </p:sp>
        </mc:Fallback>
      </mc:AlternateContent>
    </p:spTree>
    <p:extLst>
      <p:ext uri="{BB962C8B-B14F-4D97-AF65-F5344CB8AC3E}">
        <p14:creationId xmlns:p14="http://schemas.microsoft.com/office/powerpoint/2010/main" val="260026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Add-one smoothing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solidFill>
                      <a:schemeClr val="accent2">
                        <a:lumMod val="75000"/>
                      </a:schemeClr>
                    </a:solidFill>
                  </a:rPr>
                  <a:t>We handle this problem by using add-one or Laplace smoothing </a:t>
                </a:r>
              </a:p>
              <a:p>
                <a:pPr lvl="1"/>
                <a:r>
                  <a:rPr lang="en-CA" dirty="0">
                    <a:solidFill>
                      <a:schemeClr val="tx1"/>
                    </a:solidFill>
                  </a:rPr>
                  <a:t>Essentially in the conditional probability </a:t>
                </a:r>
                <a14:m>
                  <m:oMath xmlns:m="http://schemas.openxmlformats.org/officeDocument/2006/math">
                    <m:r>
                      <a:rPr lang="en-CA" i="1">
                        <a:solidFill>
                          <a:schemeClr val="tx1"/>
                        </a:solidFill>
                        <a:latin typeface="Cambria Math" panose="02040503050406030204" pitchFamily="18" charset="0"/>
                      </a:rPr>
                      <m:t>𝑃</m:t>
                    </m:r>
                    <m:d>
                      <m:dPr>
                        <m:ctrlPr>
                          <a:rPr lang="en-CA" i="1">
                            <a:solidFill>
                              <a:schemeClr val="tx1"/>
                            </a:solidFill>
                            <a:latin typeface="Cambria Math" panose="02040503050406030204" pitchFamily="18" charset="0"/>
                          </a:rPr>
                        </m:ctrlPr>
                      </m:dPr>
                      <m:e>
                        <m:r>
                          <a:rPr lang="en-CA" i="1">
                            <a:solidFill>
                              <a:schemeClr val="tx1"/>
                            </a:solidFill>
                            <a:latin typeface="Cambria Math" panose="02040503050406030204" pitchFamily="18" charset="0"/>
                          </a:rPr>
                          <m:t>𝑡</m:t>
                        </m:r>
                        <m:r>
                          <a:rPr lang="en-CA" i="1" baseline="-25000">
                            <a:solidFill>
                              <a:schemeClr val="tx1"/>
                            </a:solidFill>
                            <a:latin typeface="Cambria Math" panose="02040503050406030204" pitchFamily="18" charset="0"/>
                          </a:rPr>
                          <m:t>𝑖</m:t>
                        </m:r>
                      </m:e>
                      <m:e>
                        <m:r>
                          <a:rPr lang="en-CA" i="1">
                            <a:solidFill>
                              <a:schemeClr val="tx1"/>
                            </a:solidFill>
                            <a:latin typeface="Cambria Math" panose="02040503050406030204" pitchFamily="18" charset="0"/>
                          </a:rPr>
                          <m:t>𝑐</m:t>
                        </m:r>
                      </m:e>
                    </m:d>
                  </m:oMath>
                </a14:m>
                <a:r>
                  <a:rPr lang="en-CA" dirty="0">
                    <a:solidFill>
                      <a:schemeClr val="tx1"/>
                    </a:solidFill>
                  </a:rPr>
                  <a:t> we add one to the numerator </a:t>
                </a:r>
              </a:p>
              <a:p>
                <a:r>
                  <a:rPr lang="en-CA" dirty="0">
                    <a:solidFill>
                      <a:schemeClr val="accent2">
                        <a:lumMod val="75000"/>
                      </a:schemeClr>
                    </a:solidFill>
                  </a:rPr>
                  <a:t>Or: </a:t>
                </a:r>
              </a:p>
              <a:p>
                <a:pPr lvl="1"/>
                <a14:m>
                  <m:oMath xmlns:m="http://schemas.openxmlformats.org/officeDocument/2006/math">
                    <m:r>
                      <a:rPr lang="en-CA" sz="2600" i="1">
                        <a:solidFill>
                          <a:schemeClr val="tx1"/>
                        </a:solidFill>
                        <a:latin typeface="Cambria Math" panose="02040503050406030204" pitchFamily="18" charset="0"/>
                      </a:rPr>
                      <m:t>𝑃</m:t>
                    </m:r>
                    <m:d>
                      <m:dPr>
                        <m:ctrlPr>
                          <a:rPr lang="en-CA" sz="2600" i="1">
                            <a:solidFill>
                              <a:schemeClr val="tx1"/>
                            </a:solidFill>
                            <a:latin typeface="Cambria Math" panose="02040503050406030204" pitchFamily="18" charset="0"/>
                          </a:rPr>
                        </m:ctrlPr>
                      </m:dPr>
                      <m:e>
                        <m:r>
                          <a:rPr lang="en-CA" sz="2600" i="1">
                            <a:solidFill>
                              <a:schemeClr val="tx1"/>
                            </a:solidFill>
                            <a:latin typeface="Cambria Math" panose="02040503050406030204" pitchFamily="18" charset="0"/>
                          </a:rPr>
                          <m:t>𝑡</m:t>
                        </m:r>
                        <m:r>
                          <a:rPr lang="en-CA" sz="2600" i="1" baseline="-25000">
                            <a:solidFill>
                              <a:schemeClr val="tx1"/>
                            </a:solidFill>
                            <a:latin typeface="Cambria Math" panose="02040503050406030204" pitchFamily="18" charset="0"/>
                          </a:rPr>
                          <m:t>𝑖</m:t>
                        </m:r>
                        <m:r>
                          <a:rPr lang="en-CA" sz="2600" i="1">
                            <a:solidFill>
                              <a:schemeClr val="tx1"/>
                            </a:solidFill>
                            <a:latin typeface="Cambria Math" panose="02040503050406030204" pitchFamily="18" charset="0"/>
                          </a:rPr>
                          <m:t>|</m:t>
                        </m:r>
                        <m:r>
                          <a:rPr lang="en-CA" sz="2600" i="1">
                            <a:solidFill>
                              <a:schemeClr val="tx1"/>
                            </a:solidFill>
                            <a:latin typeface="Cambria Math" panose="02040503050406030204" pitchFamily="18" charset="0"/>
                          </a:rPr>
                          <m:t>𝑐</m:t>
                        </m:r>
                      </m:e>
                    </m:d>
                    <m:r>
                      <a:rPr lang="en-CA" sz="2600" i="1">
                        <a:solidFill>
                          <a:schemeClr val="tx1"/>
                        </a:solidFill>
                        <a:latin typeface="Cambria Math" panose="02040503050406030204" pitchFamily="18" charset="0"/>
                      </a:rPr>
                      <m:t>=</m:t>
                    </m:r>
                    <m:f>
                      <m:fPr>
                        <m:ctrlPr>
                          <a:rPr lang="en-CA" sz="2600" i="1">
                            <a:solidFill>
                              <a:schemeClr val="tx1"/>
                            </a:solidFill>
                            <a:latin typeface="Cambria Math" panose="02040503050406030204" pitchFamily="18" charset="0"/>
                          </a:rPr>
                        </m:ctrlPr>
                      </m:fPr>
                      <m:num>
                        <m:r>
                          <a:rPr lang="en-CA" sz="2600" i="1">
                            <a:solidFill>
                              <a:schemeClr val="tx1"/>
                            </a:solidFill>
                            <a:latin typeface="Cambria Math" panose="02040503050406030204" pitchFamily="18" charset="0"/>
                          </a:rPr>
                          <m:t>#</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𝑡𝑖𝑚𝑒𝑠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𝑡𝑖</m:t>
                        </m:r>
                        <m:r>
                          <a:rPr lang="en-CA" sz="2600" i="1" baseline="-25000">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𝑜𝑐𝑐𝑢𝑟𝑠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𝑖𝑛</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𝑑𝑜𝑐𝑢𝑚𝑒𝑛𝑡𝑠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𝑖𝑛</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𝑎</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𝑐𝑙𝑎𝑠𝑠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m:t>
                        </m:r>
                        <m:r>
                          <a:rPr lang="en-CA" sz="2600" b="0" i="1" smtClean="0">
                            <a:solidFill>
                              <a:schemeClr val="tx1"/>
                            </a:solidFill>
                            <a:latin typeface="Cambria Math" panose="02040503050406030204" pitchFamily="18" charset="0"/>
                          </a:rPr>
                          <m:t>+1</m:t>
                        </m:r>
                      </m:num>
                      <m:den>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𝑜𝑓</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𝑡𝑒𝑟𝑚𝑠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𝑡h𝑎𝑡</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𝑎𝑝𝑝𝑒𝑎𝑟</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𝑖𝑛</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𝑎</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𝑐𝑙𝑎𝑠𝑠</m:t>
                        </m:r>
                        <m:r>
                          <a:rPr lang="en-CA" sz="2600" i="1">
                            <a:solidFill>
                              <a:schemeClr val="tx1"/>
                            </a:solidFill>
                            <a:latin typeface="Cambria Math" panose="02040503050406030204" pitchFamily="18" charset="0"/>
                          </a:rPr>
                          <m:t> </m:t>
                        </m:r>
                        <m:r>
                          <a:rPr lang="en-CA" sz="2600" i="1">
                            <a:solidFill>
                              <a:schemeClr val="tx1"/>
                            </a:solidFill>
                            <a:latin typeface="Cambria Math" panose="02040503050406030204" pitchFamily="18" charset="0"/>
                          </a:rPr>
                          <m:t>𝑐</m:t>
                        </m:r>
                        <m:r>
                          <a:rPr lang="en-CA" sz="2600" i="1">
                            <a:solidFill>
                              <a:schemeClr val="tx1"/>
                            </a:solidFill>
                            <a:latin typeface="Cambria Math" panose="02040503050406030204" pitchFamily="18" charset="0"/>
                          </a:rPr>
                          <m:t> </m:t>
                        </m:r>
                      </m:den>
                    </m:f>
                  </m:oMath>
                </a14:m>
                <a:endParaRPr lang="en-US" sz="26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59" t="-1284" r="-667"/>
                </a:stretch>
              </a:blipFill>
            </p:spPr>
            <p:txBody>
              <a:bodyPr/>
              <a:lstStyle/>
              <a:p>
                <a:r>
                  <a:rPr lang="en-CA">
                    <a:noFill/>
                  </a:rPr>
                  <a:t> </a:t>
                </a:r>
              </a:p>
            </p:txBody>
          </p:sp>
        </mc:Fallback>
      </mc:AlternateContent>
    </p:spTree>
    <p:extLst>
      <p:ext uri="{BB962C8B-B14F-4D97-AF65-F5344CB8AC3E}">
        <p14:creationId xmlns:p14="http://schemas.microsoft.com/office/powerpoint/2010/main" val="992998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Entropy Classifier</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In Maximum Entropy Classifiers we represent the data in the same way as in Naïve Bayes but we iteratively determine how much each feature (word) </a:t>
            </a:r>
            <a:r>
              <a:rPr lang="en-CA" sz="3600" dirty="0" err="1">
                <a:solidFill>
                  <a:schemeClr val="accent2">
                    <a:lumMod val="75000"/>
                  </a:schemeClr>
                </a:solidFill>
              </a:rPr>
              <a:t>t</a:t>
            </a:r>
            <a:r>
              <a:rPr lang="en-CA" sz="3600" baseline="-25000" dirty="0" err="1">
                <a:solidFill>
                  <a:schemeClr val="accent2">
                    <a:lumMod val="75000"/>
                  </a:schemeClr>
                </a:solidFill>
              </a:rPr>
              <a:t>i</a:t>
            </a:r>
            <a:r>
              <a:rPr lang="en-CA" sz="3600" baseline="-25000" dirty="0">
                <a:solidFill>
                  <a:schemeClr val="accent2">
                    <a:lumMod val="75000"/>
                  </a:schemeClr>
                </a:solidFill>
              </a:rPr>
              <a:t> </a:t>
            </a:r>
            <a:r>
              <a:rPr lang="en-CA" sz="3600" dirty="0">
                <a:solidFill>
                  <a:schemeClr val="accent2">
                    <a:lumMod val="75000"/>
                  </a:schemeClr>
                </a:solidFill>
              </a:rPr>
              <a:t>effects the categorization individually</a:t>
            </a:r>
          </a:p>
          <a:p>
            <a:r>
              <a:rPr lang="en-CA" sz="3600" dirty="0">
                <a:solidFill>
                  <a:schemeClr val="accent2">
                    <a:lumMod val="75000"/>
                  </a:schemeClr>
                </a:solidFill>
              </a:rPr>
              <a:t>These are called the </a:t>
            </a:r>
            <a:r>
              <a:rPr lang="en-CA" sz="3600" b="1" dirty="0">
                <a:solidFill>
                  <a:schemeClr val="accent2">
                    <a:lumMod val="75000"/>
                  </a:schemeClr>
                </a:solidFill>
              </a:rPr>
              <a:t>weights </a:t>
            </a:r>
            <a:r>
              <a:rPr lang="en-CA" sz="3600" dirty="0">
                <a:solidFill>
                  <a:schemeClr val="accent2">
                    <a:lumMod val="75000"/>
                  </a:schemeClr>
                </a:solidFill>
              </a:rPr>
              <a:t>and we denote them by µ</a:t>
            </a:r>
            <a:r>
              <a:rPr lang="en-CA" sz="3600" baseline="-25000" dirty="0" err="1">
                <a:solidFill>
                  <a:schemeClr val="accent2">
                    <a:lumMod val="75000"/>
                  </a:schemeClr>
                </a:solidFill>
              </a:rPr>
              <a:t>i</a:t>
            </a:r>
            <a:endParaRPr lang="en-CA" sz="3600" b="1" baseline="-25000" dirty="0">
              <a:solidFill>
                <a:schemeClr val="accent2">
                  <a:lumMod val="75000"/>
                </a:schemeClr>
              </a:solidFill>
            </a:endParaRPr>
          </a:p>
          <a:p>
            <a:endParaRPr lang="en-CA" sz="3600" baseline="-25000" dirty="0"/>
          </a:p>
          <a:p>
            <a:pPr lvl="2"/>
            <a:endParaRPr lang="en-CA" sz="3600" dirty="0"/>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352417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the Stage</a:t>
            </a:r>
            <a:endParaRPr lang="en-CA" dirty="0"/>
          </a:p>
        </p:txBody>
      </p:sp>
      <p:sp>
        <p:nvSpPr>
          <p:cNvPr id="3" name="Content Placeholder 2"/>
          <p:cNvSpPr>
            <a:spLocks noGrp="1"/>
          </p:cNvSpPr>
          <p:nvPr>
            <p:ph idx="1"/>
          </p:nvPr>
        </p:nvSpPr>
        <p:spPr/>
        <p:txBody>
          <a:bodyPr>
            <a:normAutofit/>
          </a:bodyPr>
          <a:lstStyle/>
          <a:p>
            <a:r>
              <a:rPr lang="en-US" dirty="0">
                <a:solidFill>
                  <a:schemeClr val="accent2">
                    <a:lumMod val="75000"/>
                  </a:schemeClr>
                </a:solidFill>
              </a:rPr>
              <a:t>In the last two decades the world has seen an incredible shift in text media from print-based to web-based</a:t>
            </a:r>
          </a:p>
          <a:p>
            <a:pPr lvl="1"/>
            <a:r>
              <a:rPr lang="en-US" sz="2800" b="1" dirty="0"/>
              <a:t>Literature</a:t>
            </a:r>
            <a:r>
              <a:rPr lang="en-US" sz="2800" dirty="0"/>
              <a:t> has been made increasingly available online through resources like Google Books, Project Gutenberg, etc. </a:t>
            </a:r>
          </a:p>
          <a:p>
            <a:pPr lvl="1"/>
            <a:r>
              <a:rPr lang="en-US" sz="2800" b="1" dirty="0"/>
              <a:t>News </a:t>
            </a:r>
            <a:r>
              <a:rPr lang="en-US" sz="2800" dirty="0"/>
              <a:t>organizations have responded by providing online resources with real-time newsfeeds</a:t>
            </a:r>
          </a:p>
          <a:p>
            <a:pPr lvl="1"/>
            <a:r>
              <a:rPr lang="en-US" sz="2800" b="1" dirty="0"/>
              <a:t>Social Media </a:t>
            </a:r>
            <a:r>
              <a:rPr lang="en-US" sz="2800" dirty="0"/>
              <a:t>has become ubiquitous and enables an unprecedented access to the thoughts and opinions of ordinary people</a:t>
            </a:r>
          </a:p>
        </p:txBody>
      </p:sp>
    </p:spTree>
    <p:extLst>
      <p:ext uri="{BB962C8B-B14F-4D97-AF65-F5344CB8AC3E}">
        <p14:creationId xmlns:p14="http://schemas.microsoft.com/office/powerpoint/2010/main" val="3145667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Iterative Scaling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There are several algorithms we can use to find the optimal weight vector but in this case study we will use </a:t>
            </a:r>
            <a:r>
              <a:rPr lang="en-CA" sz="3200" b="1" dirty="0">
                <a:solidFill>
                  <a:schemeClr val="accent2">
                    <a:lumMod val="75000"/>
                  </a:schemeClr>
                </a:solidFill>
              </a:rPr>
              <a:t>Generalized Iterative Scaling</a:t>
            </a:r>
            <a:r>
              <a:rPr lang="en-CA" sz="3200" dirty="0">
                <a:solidFill>
                  <a:schemeClr val="accent2">
                    <a:lumMod val="75000"/>
                  </a:schemeClr>
                </a:solidFill>
              </a:rPr>
              <a:t> or </a:t>
            </a:r>
            <a:r>
              <a:rPr lang="en-CA" sz="3200" b="1" dirty="0">
                <a:solidFill>
                  <a:schemeClr val="accent2">
                    <a:lumMod val="75000"/>
                  </a:schemeClr>
                </a:solidFill>
              </a:rPr>
              <a:t>(GIS)</a:t>
            </a: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889808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Iterative Scaling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200" dirty="0">
                    <a:solidFill>
                      <a:schemeClr val="accent2">
                        <a:lumMod val="75000"/>
                      </a:schemeClr>
                    </a:solidFill>
                  </a:rPr>
                  <a:t>Let </a:t>
                </a:r>
                <a14:m>
                  <m:oMath xmlns:m="http://schemas.openxmlformats.org/officeDocument/2006/math">
                    <m:r>
                      <m:rPr>
                        <m:sty m:val="p"/>
                      </m:rPr>
                      <a:rPr lang="en-CA" sz="3200" b="0" i="0" smtClean="0">
                        <a:solidFill>
                          <a:schemeClr val="accent2">
                            <a:lumMod val="75000"/>
                          </a:schemeClr>
                        </a:solidFill>
                        <a:latin typeface="Cambria Math" panose="02040503050406030204" pitchFamily="18" charset="0"/>
                      </a:rPr>
                      <m:t>c</m:t>
                    </m:r>
                    <m:r>
                      <a:rPr lang="en-CA" sz="3200" b="0" i="1" baseline="-25000" smtClean="0">
                        <a:solidFill>
                          <a:schemeClr val="accent2">
                            <a:lumMod val="75000"/>
                          </a:schemeClr>
                        </a:solidFill>
                        <a:latin typeface="Cambria Math" panose="02040503050406030204" pitchFamily="18" charset="0"/>
                      </a:rPr>
                      <m:t>𝑘</m:t>
                    </m:r>
                  </m:oMath>
                </a14:m>
                <a:r>
                  <a:rPr lang="en-CA" sz="3200" dirty="0">
                    <a:solidFill>
                      <a:schemeClr val="accent2">
                        <a:lumMod val="75000"/>
                      </a:schemeClr>
                    </a:solidFill>
                  </a:rPr>
                  <a:t> be the correct class for a tweet </a:t>
                </a:r>
                <a:r>
                  <a:rPr lang="en-CA" sz="3200" b="1" dirty="0">
                    <a:solidFill>
                      <a:schemeClr val="accent2">
                        <a:lumMod val="75000"/>
                      </a:schemeClr>
                    </a:solidFill>
                  </a:rPr>
                  <a:t>x </a:t>
                </a:r>
                <a:r>
                  <a:rPr lang="en-CA" sz="3200" dirty="0">
                    <a:solidFill>
                      <a:schemeClr val="accent2">
                        <a:lumMod val="75000"/>
                      </a:schemeClr>
                    </a:solidFill>
                  </a:rPr>
                  <a:t>then if we guess c to be its class we want to train the features to be a selection of the words {w</a:t>
                </a:r>
                <a14:m>
                  <m:oMath xmlns:m="http://schemas.openxmlformats.org/officeDocument/2006/math">
                    <m:r>
                      <a:rPr lang="en-CA" sz="3200" i="1" baseline="-25000">
                        <a:solidFill>
                          <a:schemeClr val="accent2">
                            <a:lumMod val="75000"/>
                          </a:schemeClr>
                        </a:solidFill>
                        <a:latin typeface="Cambria Math" panose="02040503050406030204" pitchFamily="18" charset="0"/>
                      </a:rPr>
                      <m:t>𝑖</m:t>
                    </m:r>
                  </m:oMath>
                </a14:m>
                <a:r>
                  <a:rPr lang="en-CA" sz="3200" dirty="0">
                    <a:solidFill>
                      <a:schemeClr val="accent2">
                        <a:lumMod val="75000"/>
                      </a:schemeClr>
                    </a:solidFill>
                  </a:rPr>
                  <a:t>} in our twitter data to be the ones such that </a:t>
                </a:r>
                <a:r>
                  <a:rPr lang="en-CA" sz="3200" b="1" dirty="0">
                    <a:solidFill>
                      <a:schemeClr val="accent2">
                        <a:lumMod val="75000"/>
                      </a:schemeClr>
                    </a:solidFill>
                  </a:rPr>
                  <a:t>x</a:t>
                </a:r>
                <a:r>
                  <a:rPr lang="en-CA" sz="3200" dirty="0">
                    <a:solidFill>
                      <a:schemeClr val="accent2">
                        <a:lumMod val="75000"/>
                      </a:schemeClr>
                    </a:solidFill>
                  </a:rPr>
                  <a:t> is most often assigned to </a:t>
                </a:r>
                <a14:m>
                  <m:oMath xmlns:m="http://schemas.openxmlformats.org/officeDocument/2006/math">
                    <m:r>
                      <m:rPr>
                        <m:sty m:val="p"/>
                      </m:rPr>
                      <a:rPr lang="en-CA" sz="3200">
                        <a:solidFill>
                          <a:schemeClr val="accent2">
                            <a:lumMod val="75000"/>
                          </a:schemeClr>
                        </a:solidFill>
                        <a:latin typeface="Cambria Math" panose="02040503050406030204" pitchFamily="18" charset="0"/>
                      </a:rPr>
                      <m:t>c</m:t>
                    </m:r>
                    <m:r>
                      <a:rPr lang="en-CA" sz="3200" i="1" baseline="-25000">
                        <a:solidFill>
                          <a:schemeClr val="accent2">
                            <a:lumMod val="75000"/>
                          </a:schemeClr>
                        </a:solidFill>
                        <a:latin typeface="Cambria Math" panose="02040503050406030204" pitchFamily="18" charset="0"/>
                      </a:rPr>
                      <m:t>𝑘</m:t>
                    </m:r>
                  </m:oMath>
                </a14:m>
                <a:r>
                  <a:rPr lang="en-CA" sz="3200" dirty="0">
                    <a:solidFill>
                      <a:schemeClr val="accent2">
                        <a:lumMod val="75000"/>
                      </a:schemeClr>
                    </a:solidFill>
                  </a:rPr>
                  <a:t> if w</a:t>
                </a:r>
                <a14:m>
                  <m:oMath xmlns:m="http://schemas.openxmlformats.org/officeDocument/2006/math">
                    <m:r>
                      <a:rPr lang="en-CA" sz="3200" i="1" baseline="-25000">
                        <a:solidFill>
                          <a:schemeClr val="accent2">
                            <a:lumMod val="75000"/>
                          </a:schemeClr>
                        </a:solidFill>
                        <a:latin typeface="Cambria Math" panose="02040503050406030204" pitchFamily="18" charset="0"/>
                      </a:rPr>
                      <m:t>𝑖</m:t>
                    </m:r>
                  </m:oMath>
                </a14:m>
                <a:r>
                  <a:rPr lang="en-CA" sz="3200" dirty="0">
                    <a:solidFill>
                      <a:schemeClr val="accent2">
                        <a:lumMod val="75000"/>
                      </a:schemeClr>
                    </a:solidFill>
                  </a:rPr>
                  <a:t> is in it </a:t>
                </a:r>
                <a:endParaRPr lang="en-CA" sz="3200" dirty="0"/>
              </a:p>
              <a:p>
                <a:pPr lvl="2"/>
                <a:endParaRPr lang="en-CA" sz="3200" dirty="0"/>
              </a:p>
              <a:p>
                <a:pPr lvl="2"/>
                <a:endParaRPr lang="en-CA" sz="3200" dirty="0"/>
              </a:p>
              <a:p>
                <a:pPr lvl="2"/>
                <a:endParaRPr lang="en-MY" sz="3200" dirty="0"/>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30" t="-1517" r="-2667"/>
                </a:stretch>
              </a:blipFill>
            </p:spPr>
            <p:txBody>
              <a:bodyPr/>
              <a:lstStyle/>
              <a:p>
                <a:r>
                  <a:rPr lang="en-CA">
                    <a:noFill/>
                  </a:rPr>
                  <a:t> </a:t>
                </a:r>
              </a:p>
            </p:txBody>
          </p:sp>
        </mc:Fallback>
      </mc:AlternateContent>
    </p:spTree>
    <p:extLst>
      <p:ext uri="{BB962C8B-B14F-4D97-AF65-F5344CB8AC3E}">
        <p14:creationId xmlns:p14="http://schemas.microsoft.com/office/powerpoint/2010/main" val="1545910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Iterative Scaling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200" dirty="0">
                    <a:solidFill>
                      <a:schemeClr val="accent2">
                        <a:lumMod val="75000"/>
                      </a:schemeClr>
                    </a:solidFill>
                  </a:rPr>
                  <a:t>Formally: </a:t>
                </a:r>
              </a:p>
              <a:p>
                <a:r>
                  <a:rPr lang="en-CA" sz="3200" dirty="0">
                    <a:solidFill>
                      <a:schemeClr val="accent2">
                        <a:lumMod val="75000"/>
                      </a:schemeClr>
                    </a:solidFill>
                  </a:rPr>
                  <a:t>We introduce an indicator function </a:t>
                </a:r>
                <a14:m>
                  <m:oMath xmlns:m="http://schemas.openxmlformats.org/officeDocument/2006/math">
                    <m:r>
                      <a:rPr lang="en-CA" sz="3200" b="0" i="1" smtClean="0">
                        <a:solidFill>
                          <a:schemeClr val="accent2">
                            <a:lumMod val="75000"/>
                          </a:schemeClr>
                        </a:solidFill>
                        <a:latin typeface="Cambria Math" panose="02040503050406030204" pitchFamily="18" charset="0"/>
                      </a:rPr>
                      <m:t>𝑓</m:t>
                    </m:r>
                    <m:r>
                      <a:rPr lang="en-CA" sz="3200" b="0" i="1" baseline="-25000" smtClean="0">
                        <a:solidFill>
                          <a:schemeClr val="accent2">
                            <a:lumMod val="75000"/>
                          </a:schemeClr>
                        </a:solidFill>
                        <a:latin typeface="Cambria Math" panose="02040503050406030204" pitchFamily="18" charset="0"/>
                      </a:rPr>
                      <m:t>𝑗</m:t>
                    </m:r>
                    <m:d>
                      <m:dPr>
                        <m:ctrlPr>
                          <a:rPr lang="en-CA" sz="3200" b="0" i="1" smtClean="0">
                            <a:solidFill>
                              <a:schemeClr val="accent2">
                                <a:lumMod val="75000"/>
                              </a:schemeClr>
                            </a:solidFill>
                            <a:latin typeface="Cambria Math" panose="02040503050406030204" pitchFamily="18" charset="0"/>
                          </a:rPr>
                        </m:ctrlPr>
                      </m:dPr>
                      <m:e>
                        <m:r>
                          <a:rPr lang="en-CA" sz="3200" b="0" i="1" smtClean="0">
                            <a:solidFill>
                              <a:schemeClr val="accent2">
                                <a:lumMod val="75000"/>
                              </a:schemeClr>
                            </a:solidFill>
                            <a:latin typeface="Cambria Math" panose="02040503050406030204" pitchFamily="18" charset="0"/>
                          </a:rPr>
                          <m:t>𝑐</m:t>
                        </m:r>
                        <m:r>
                          <a:rPr lang="en-CA" sz="3200" b="0" i="1" smtClean="0">
                            <a:solidFill>
                              <a:schemeClr val="accent2">
                                <a:lumMod val="75000"/>
                              </a:schemeClr>
                            </a:solidFill>
                            <a:latin typeface="Cambria Math" panose="02040503050406030204" pitchFamily="18" charset="0"/>
                          </a:rPr>
                          <m:t>,</m:t>
                        </m:r>
                        <m:r>
                          <a:rPr lang="en-CA" sz="3200" b="1" i="1" smtClean="0">
                            <a:solidFill>
                              <a:schemeClr val="accent2">
                                <a:lumMod val="75000"/>
                              </a:schemeClr>
                            </a:solidFill>
                            <a:latin typeface="Cambria Math" panose="02040503050406030204" pitchFamily="18" charset="0"/>
                          </a:rPr>
                          <m:t>𝒙</m:t>
                        </m:r>
                      </m:e>
                    </m:d>
                    <m:r>
                      <a:rPr lang="en-CA" sz="3200" b="0" i="1" smtClean="0">
                        <a:solidFill>
                          <a:schemeClr val="accent2">
                            <a:lumMod val="75000"/>
                          </a:schemeClr>
                        </a:solidFill>
                        <a:latin typeface="Cambria Math" panose="02040503050406030204" pitchFamily="18" charset="0"/>
                      </a:rPr>
                      <m:t>= 1</m:t>
                    </m:r>
                  </m:oMath>
                </a14:m>
                <a:r>
                  <a:rPr lang="en-US" sz="3200" dirty="0">
                    <a:solidFill>
                      <a:schemeClr val="accent2">
                        <a:lumMod val="75000"/>
                      </a:schemeClr>
                    </a:solidFill>
                  </a:rPr>
                  <a:t> if w</a:t>
                </a:r>
                <a14:m>
                  <m:oMath xmlns:m="http://schemas.openxmlformats.org/officeDocument/2006/math">
                    <m:r>
                      <a:rPr lang="en-CA" sz="3200" i="1" baseline="-25000">
                        <a:solidFill>
                          <a:schemeClr val="accent2">
                            <a:lumMod val="75000"/>
                          </a:schemeClr>
                        </a:solidFill>
                        <a:latin typeface="Cambria Math" panose="02040503050406030204" pitchFamily="18" charset="0"/>
                      </a:rPr>
                      <m:t>𝑖</m:t>
                    </m:r>
                    <m:r>
                      <a:rPr lang="en-CA" sz="3200" i="1" baseline="-25000">
                        <a:solidFill>
                          <a:schemeClr val="accent2">
                            <a:lumMod val="75000"/>
                          </a:schemeClr>
                        </a:solidFill>
                        <a:latin typeface="Cambria Math" panose="02040503050406030204" pitchFamily="18" charset="0"/>
                      </a:rPr>
                      <m:t> </m:t>
                    </m:r>
                  </m:oMath>
                </a14:m>
                <a:r>
                  <a:rPr lang="en-US" sz="3200" dirty="0">
                    <a:solidFill>
                      <a:schemeClr val="accent2">
                        <a:lumMod val="75000"/>
                      </a:schemeClr>
                    </a:solidFill>
                  </a:rPr>
                  <a:t>is in </a:t>
                </a:r>
                <a:r>
                  <a:rPr lang="en-US" sz="3200" b="1" dirty="0">
                    <a:solidFill>
                      <a:schemeClr val="accent2">
                        <a:lumMod val="75000"/>
                      </a:schemeClr>
                    </a:solidFill>
                  </a:rPr>
                  <a:t>x </a:t>
                </a:r>
                <a:r>
                  <a:rPr lang="en-US" sz="3200" dirty="0">
                    <a:solidFill>
                      <a:schemeClr val="accent2">
                        <a:lumMod val="75000"/>
                      </a:schemeClr>
                    </a:solidFill>
                  </a:rPr>
                  <a:t>and our class 			   “guess” </a:t>
                </a:r>
                <a14:m>
                  <m:oMath xmlns:m="http://schemas.openxmlformats.org/officeDocument/2006/math">
                    <m:r>
                      <m:rPr>
                        <m:sty m:val="p"/>
                      </m:rPr>
                      <a:rPr lang="en-CA" sz="3200" b="0" i="0" smtClean="0">
                        <a:solidFill>
                          <a:schemeClr val="accent2">
                            <a:lumMod val="75000"/>
                          </a:schemeClr>
                        </a:solidFill>
                        <a:latin typeface="Cambria Math" panose="02040503050406030204" pitchFamily="18" charset="0"/>
                      </a:rPr>
                      <m:t>c</m:t>
                    </m:r>
                    <m:r>
                      <a:rPr lang="en-CA" sz="3200" b="0" i="0" smtClean="0">
                        <a:solidFill>
                          <a:schemeClr val="accent2">
                            <a:lumMod val="75000"/>
                          </a:schemeClr>
                        </a:solidFill>
                        <a:latin typeface="Cambria Math" panose="02040503050406030204" pitchFamily="18" charset="0"/>
                      </a:rPr>
                      <m:t>=</m:t>
                    </m:r>
                    <m:r>
                      <m:rPr>
                        <m:sty m:val="p"/>
                      </m:rPr>
                      <a:rPr lang="en-CA" sz="3200" b="0" i="0" smtClean="0">
                        <a:solidFill>
                          <a:schemeClr val="accent2">
                            <a:lumMod val="75000"/>
                          </a:schemeClr>
                        </a:solidFill>
                        <a:latin typeface="Cambria Math" panose="02040503050406030204" pitchFamily="18" charset="0"/>
                      </a:rPr>
                      <m:t>c</m:t>
                    </m:r>
                    <m:r>
                      <a:rPr lang="en-CA" sz="3200" b="0" i="1" baseline="-25000" smtClean="0">
                        <a:solidFill>
                          <a:schemeClr val="accent2">
                            <a:lumMod val="75000"/>
                          </a:schemeClr>
                        </a:solidFill>
                        <a:latin typeface="Cambria Math" panose="02040503050406030204" pitchFamily="18" charset="0"/>
                      </a:rPr>
                      <m:t>𝑘</m:t>
                    </m:r>
                  </m:oMath>
                </a14:m>
                <a:r>
                  <a:rPr lang="en-US" sz="3200" dirty="0">
                    <a:solidFill>
                      <a:schemeClr val="accent2">
                        <a:lumMod val="75000"/>
                      </a:schemeClr>
                    </a:solidFill>
                  </a:rPr>
                  <a:t> is the right one</a:t>
                </a:r>
              </a:p>
              <a:p>
                <a14:m>
                  <m:oMath xmlns:m="http://schemas.openxmlformats.org/officeDocument/2006/math">
                    <m:r>
                      <a:rPr lang="en-CA" sz="3200" i="1">
                        <a:solidFill>
                          <a:schemeClr val="accent2">
                            <a:lumMod val="75000"/>
                          </a:schemeClr>
                        </a:solidFill>
                        <a:latin typeface="Cambria Math" panose="02040503050406030204" pitchFamily="18" charset="0"/>
                      </a:rPr>
                      <m:t>𝑓</m:t>
                    </m:r>
                    <m:r>
                      <a:rPr lang="en-CA" sz="3200" i="1" baseline="-25000">
                        <a:solidFill>
                          <a:schemeClr val="accent2">
                            <a:lumMod val="75000"/>
                          </a:schemeClr>
                        </a:solidFill>
                        <a:latin typeface="Cambria Math" panose="02040503050406030204" pitchFamily="18" charset="0"/>
                      </a:rPr>
                      <m:t>𝑗</m:t>
                    </m:r>
                    <m:d>
                      <m:dPr>
                        <m:ctrlPr>
                          <a:rPr lang="en-CA" sz="3200" i="1">
                            <a:solidFill>
                              <a:schemeClr val="accent2">
                                <a:lumMod val="75000"/>
                              </a:schemeClr>
                            </a:solidFill>
                            <a:latin typeface="Cambria Math" panose="02040503050406030204" pitchFamily="18" charset="0"/>
                          </a:rPr>
                        </m:ctrlPr>
                      </m:dPr>
                      <m:e>
                        <m:r>
                          <a:rPr lang="en-CA" sz="3200" i="1">
                            <a:solidFill>
                              <a:schemeClr val="accent2">
                                <a:lumMod val="75000"/>
                              </a:schemeClr>
                            </a:solidFill>
                            <a:latin typeface="Cambria Math" panose="02040503050406030204" pitchFamily="18" charset="0"/>
                          </a:rPr>
                          <m:t>𝑐</m:t>
                        </m:r>
                        <m:r>
                          <a:rPr lang="en-CA" sz="3200" i="1">
                            <a:solidFill>
                              <a:schemeClr val="accent2">
                                <a:lumMod val="75000"/>
                              </a:schemeClr>
                            </a:solidFill>
                            <a:latin typeface="Cambria Math" panose="02040503050406030204" pitchFamily="18" charset="0"/>
                          </a:rPr>
                          <m:t>,</m:t>
                        </m:r>
                        <m:r>
                          <a:rPr lang="en-CA" sz="3200" b="1" i="1">
                            <a:solidFill>
                              <a:schemeClr val="accent2">
                                <a:lumMod val="75000"/>
                              </a:schemeClr>
                            </a:solidFill>
                            <a:latin typeface="Cambria Math" panose="02040503050406030204" pitchFamily="18" charset="0"/>
                          </a:rPr>
                          <m:t>𝒙</m:t>
                        </m:r>
                      </m:e>
                    </m:d>
                    <m:r>
                      <a:rPr lang="en-CA" sz="3200" i="1">
                        <a:solidFill>
                          <a:schemeClr val="accent2">
                            <a:lumMod val="75000"/>
                          </a:schemeClr>
                        </a:solidFill>
                        <a:latin typeface="Cambria Math" panose="02040503050406030204" pitchFamily="18" charset="0"/>
                      </a:rPr>
                      <m:t>=</m:t>
                    </m:r>
                    <m:r>
                      <a:rPr lang="en-CA" sz="3200" b="0" i="1" smtClean="0">
                        <a:solidFill>
                          <a:schemeClr val="accent2">
                            <a:lumMod val="75000"/>
                          </a:schemeClr>
                        </a:solidFill>
                        <a:latin typeface="Cambria Math" panose="02040503050406030204" pitchFamily="18" charset="0"/>
                      </a:rPr>
                      <m:t>0</m:t>
                    </m:r>
                  </m:oMath>
                </a14:m>
                <a:r>
                  <a:rPr lang="en-US" dirty="0">
                    <a:solidFill>
                      <a:schemeClr val="accent2">
                        <a:lumMod val="75000"/>
                      </a:schemeClr>
                    </a:solidFill>
                  </a:rPr>
                  <a:t> otherwise </a:t>
                </a:r>
              </a:p>
              <a:p>
                <a:r>
                  <a:rPr lang="en-US" sz="3200" dirty="0">
                    <a:solidFill>
                      <a:schemeClr val="accent2">
                        <a:lumMod val="75000"/>
                      </a:schemeClr>
                    </a:solidFill>
                  </a:rPr>
                  <a:t>If a word w</a:t>
                </a:r>
                <a14:m>
                  <m:oMath xmlns:m="http://schemas.openxmlformats.org/officeDocument/2006/math">
                    <m:r>
                      <a:rPr lang="en-CA" sz="3200" i="1" baseline="-25000">
                        <a:solidFill>
                          <a:schemeClr val="accent2">
                            <a:lumMod val="75000"/>
                          </a:schemeClr>
                        </a:solidFill>
                        <a:latin typeface="Cambria Math" panose="02040503050406030204" pitchFamily="18" charset="0"/>
                      </a:rPr>
                      <m:t>𝑖</m:t>
                    </m:r>
                  </m:oMath>
                </a14:m>
                <a:r>
                  <a:rPr lang="en-CA" sz="3200" dirty="0"/>
                  <a:t> </a:t>
                </a:r>
                <a:r>
                  <a:rPr lang="en-CA" sz="3200" dirty="0">
                    <a:solidFill>
                      <a:schemeClr val="accent2">
                        <a:lumMod val="75000"/>
                      </a:schemeClr>
                    </a:solidFill>
                  </a:rPr>
                  <a:t>is useful in categorizing a class we can express it as the appropriate expectation of the </a:t>
                </a:r>
                <a14:m>
                  <m:oMath xmlns:m="http://schemas.openxmlformats.org/officeDocument/2006/math">
                    <m:r>
                      <a:rPr lang="en-CA" sz="3200" i="1">
                        <a:solidFill>
                          <a:schemeClr val="accent2">
                            <a:lumMod val="75000"/>
                          </a:schemeClr>
                        </a:solidFill>
                        <a:latin typeface="Cambria Math" panose="02040503050406030204" pitchFamily="18" charset="0"/>
                      </a:rPr>
                      <m:t>𝑓</m:t>
                    </m:r>
                    <m:r>
                      <a:rPr lang="en-CA" sz="3200" i="1" baseline="-25000">
                        <a:solidFill>
                          <a:schemeClr val="accent2">
                            <a:lumMod val="75000"/>
                          </a:schemeClr>
                        </a:solidFill>
                        <a:latin typeface="Cambria Math" panose="02040503050406030204" pitchFamily="18" charset="0"/>
                      </a:rPr>
                      <m:t>𝑗</m:t>
                    </m:r>
                  </m:oMath>
                </a14:m>
                <a:r>
                  <a:rPr lang="en-CA" sz="3200" dirty="0">
                    <a:solidFill>
                      <a:schemeClr val="accent2">
                        <a:lumMod val="75000"/>
                      </a:schemeClr>
                    </a:solidFill>
                  </a:rPr>
                  <a:t>‘s</a:t>
                </a:r>
              </a:p>
              <a:p>
                <a:pPr lvl="2"/>
                <a:endParaRPr lang="en-CA" sz="3200" dirty="0"/>
              </a:p>
              <a:p>
                <a:pPr lvl="2"/>
                <a:endParaRPr lang="en-CA" sz="3200" dirty="0"/>
              </a:p>
              <a:p>
                <a:pPr lvl="2"/>
                <a:endParaRPr lang="en-CA" sz="3200" dirty="0"/>
              </a:p>
              <a:p>
                <a:pPr lvl="2"/>
                <a:endParaRPr lang="en-MY" sz="3200" dirty="0"/>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30" t="-1517" r="-2667"/>
                </a:stretch>
              </a:blipFill>
            </p:spPr>
            <p:txBody>
              <a:bodyPr/>
              <a:lstStyle/>
              <a:p>
                <a:r>
                  <a:rPr lang="en-CA">
                    <a:noFill/>
                  </a:rPr>
                  <a:t> </a:t>
                </a:r>
              </a:p>
            </p:txBody>
          </p:sp>
        </mc:Fallback>
      </mc:AlternateContent>
    </p:spTree>
    <p:extLst>
      <p:ext uri="{BB962C8B-B14F-4D97-AF65-F5344CB8AC3E}">
        <p14:creationId xmlns:p14="http://schemas.microsoft.com/office/powerpoint/2010/main" val="2283148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Iterative Scaling </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200" dirty="0">
                    <a:solidFill>
                      <a:schemeClr val="accent2">
                        <a:lumMod val="75000"/>
                      </a:schemeClr>
                    </a:solidFill>
                  </a:rPr>
                  <a:t>Using the expectation of the </a:t>
                </a:r>
                <a14:m>
                  <m:oMath xmlns:m="http://schemas.openxmlformats.org/officeDocument/2006/math">
                    <m:r>
                      <a:rPr lang="en-CA" sz="3200" i="1">
                        <a:solidFill>
                          <a:schemeClr val="accent2">
                            <a:lumMod val="75000"/>
                          </a:schemeClr>
                        </a:solidFill>
                        <a:latin typeface="Cambria Math" panose="02040503050406030204" pitchFamily="18" charset="0"/>
                      </a:rPr>
                      <m:t>𝑓</m:t>
                    </m:r>
                    <m:r>
                      <a:rPr lang="en-CA" sz="3200" i="1" baseline="-25000">
                        <a:solidFill>
                          <a:schemeClr val="accent2">
                            <a:lumMod val="75000"/>
                          </a:schemeClr>
                        </a:solidFill>
                        <a:latin typeface="Cambria Math" panose="02040503050406030204" pitchFamily="18" charset="0"/>
                      </a:rPr>
                      <m:t>𝑗</m:t>
                    </m:r>
                  </m:oMath>
                </a14:m>
                <a:r>
                  <a:rPr lang="en-CA" sz="3200" dirty="0">
                    <a:solidFill>
                      <a:schemeClr val="accent2">
                        <a:lumMod val="75000"/>
                      </a:schemeClr>
                    </a:solidFill>
                  </a:rPr>
                  <a:t>‘s as constraints the problem becomes iterating between </a:t>
                </a:r>
              </a:p>
              <a:p>
                <a:r>
                  <a:rPr lang="en-CA" sz="3200" dirty="0">
                    <a:solidFill>
                      <a:schemeClr val="accent2">
                        <a:lumMod val="75000"/>
                      </a:schemeClr>
                    </a:solidFill>
                  </a:rPr>
                  <a:t>1)computing </a:t>
                </a:r>
                <a14:m>
                  <m:oMath xmlns:m="http://schemas.openxmlformats.org/officeDocument/2006/math">
                    <m:r>
                      <a:rPr lang="en-CA" sz="3200" i="1">
                        <a:solidFill>
                          <a:schemeClr val="accent2">
                            <a:lumMod val="75000"/>
                          </a:schemeClr>
                        </a:solidFill>
                        <a:latin typeface="Cambria Math" panose="02040503050406030204" pitchFamily="18" charset="0"/>
                      </a:rPr>
                      <m:t>𝑓</m:t>
                    </m:r>
                    <m:r>
                      <a:rPr lang="en-CA" sz="3200" i="1" baseline="-25000">
                        <a:solidFill>
                          <a:schemeClr val="accent2">
                            <a:lumMod val="75000"/>
                          </a:schemeClr>
                        </a:solidFill>
                        <a:latin typeface="Cambria Math" panose="02040503050406030204" pitchFamily="18" charset="0"/>
                      </a:rPr>
                      <m:t>𝑗</m:t>
                    </m:r>
                    <m:r>
                      <a:rPr lang="en-CA" sz="3200" i="1" baseline="-25000">
                        <a:solidFill>
                          <a:schemeClr val="accent2">
                            <a:lumMod val="75000"/>
                          </a:schemeClr>
                        </a:solidFill>
                        <a:latin typeface="Cambria Math" panose="02040503050406030204" pitchFamily="18" charset="0"/>
                      </a:rPr>
                      <m:t> </m:t>
                    </m:r>
                  </m:oMath>
                </a14:m>
                <a:r>
                  <a:rPr lang="en-CA" sz="3200" dirty="0">
                    <a:solidFill>
                      <a:schemeClr val="accent2">
                        <a:lumMod val="75000"/>
                      </a:schemeClr>
                    </a:solidFill>
                  </a:rPr>
                  <a:t> feature expectations, 2)adjusting weights based on expectations 3)adjusting features by MLE of</a:t>
                </a:r>
              </a:p>
              <a:p>
                <a:endParaRPr lang="en-CA" sz="3200" dirty="0">
                  <a:solidFill>
                    <a:schemeClr val="accent2">
                      <a:lumMod val="75000"/>
                    </a:schemeClr>
                  </a:solidFill>
                </a:endParaRPr>
              </a:p>
              <a:p>
                <a:r>
                  <a:rPr lang="en-CA" sz="3200" dirty="0">
                    <a:solidFill>
                      <a:schemeClr val="accent2">
                        <a:lumMod val="75000"/>
                      </a:schemeClr>
                    </a:solidFill>
                  </a:rPr>
                  <a:t>Repeating until convergence</a:t>
                </a:r>
                <a:endParaRPr lang="en-CA" sz="3200" dirty="0"/>
              </a:p>
              <a:p>
                <a:pPr lvl="2"/>
                <a:endParaRPr lang="en-CA" sz="3200" dirty="0"/>
              </a:p>
              <a:p>
                <a:pPr lvl="2"/>
                <a:endParaRPr lang="en-CA" sz="3200" dirty="0"/>
              </a:p>
              <a:p>
                <a:pPr lvl="2"/>
                <a:endParaRPr lang="en-MY" sz="3200" dirty="0"/>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30" t="-1517" r="-1185"/>
                </a:stretch>
              </a:blipFill>
            </p:spPr>
            <p:txBody>
              <a:bodyPr/>
              <a:lstStyle/>
              <a:p>
                <a:r>
                  <a:rPr lang="en-CA">
                    <a:noFill/>
                  </a:rPr>
                  <a:t> </a:t>
                </a:r>
              </a:p>
            </p:txBody>
          </p:sp>
        </mc:Fallback>
      </mc:AlternateContent>
      <p:pic>
        <p:nvPicPr>
          <p:cNvPr id="1028" name="Picture 4" descr="&#10;P(x) = \prod_i \mu_i ^{f_i(x)}&#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747" y="3411886"/>
            <a:ext cx="2210253" cy="697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8395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GIS Algorithm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There are several algorithms we can use to find the optimal weight vector but in this case study we will use </a:t>
            </a:r>
            <a:r>
              <a:rPr lang="en-CA" sz="3200" b="1" dirty="0">
                <a:solidFill>
                  <a:schemeClr val="accent2">
                    <a:lumMod val="75000"/>
                  </a:schemeClr>
                </a:solidFill>
              </a:rPr>
              <a:t>Generalized Iterative Scaling</a:t>
            </a:r>
            <a:r>
              <a:rPr lang="en-CA" sz="3200" dirty="0">
                <a:solidFill>
                  <a:schemeClr val="accent2">
                    <a:lumMod val="75000"/>
                  </a:schemeClr>
                </a:solidFill>
              </a:rPr>
              <a:t> or </a:t>
            </a:r>
            <a:r>
              <a:rPr lang="en-CA" sz="3200" b="1" dirty="0">
                <a:solidFill>
                  <a:schemeClr val="accent2">
                    <a:lumMod val="75000"/>
                  </a:schemeClr>
                </a:solidFill>
              </a:rPr>
              <a:t>(GIS)</a:t>
            </a:r>
            <a:endParaRPr lang="en-US" sz="3200" b="1" dirty="0">
              <a:solidFill>
                <a:schemeClr val="accent2">
                  <a:lumMod val="75000"/>
                </a:schemeClr>
              </a:solidFill>
            </a:endParaRP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3072058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Loading the classifiers</a:t>
            </a:r>
            <a:endParaRPr lang="en-CA" dirty="0"/>
          </a:p>
        </p:txBody>
      </p:sp>
      <p:sp>
        <p:nvSpPr>
          <p:cNvPr id="3" name="Content Placeholder 2"/>
          <p:cNvSpPr>
            <a:spLocks noGrp="1"/>
          </p:cNvSpPr>
          <p:nvPr>
            <p:ph idx="1"/>
          </p:nvPr>
        </p:nvSpPr>
        <p:spPr/>
        <p:txBody>
          <a:bodyPr>
            <a:normAutofit/>
          </a:bodyPr>
          <a:lstStyle/>
          <a:p>
            <a:pPr marL="345600" lvl="1" indent="0">
              <a:buNone/>
            </a:pPr>
            <a:endParaRPr lang="en-US" sz="3200" dirty="0">
              <a:solidFill>
                <a:schemeClr val="accent2">
                  <a:lumMod val="75000"/>
                </a:schemeClr>
              </a:solidFill>
            </a:endParaRPr>
          </a:p>
          <a:p>
            <a:r>
              <a:rPr lang="en-CA" sz="3200" dirty="0">
                <a:solidFill>
                  <a:schemeClr val="accent2">
                    <a:lumMod val="75000"/>
                  </a:schemeClr>
                </a:solidFill>
              </a:rPr>
              <a:t>The classifiers are already made available to us from the </a:t>
            </a:r>
            <a:r>
              <a:rPr lang="en-CA" sz="3200" dirty="0" err="1">
                <a:solidFill>
                  <a:schemeClr val="accent2">
                    <a:lumMod val="75000"/>
                  </a:schemeClr>
                </a:solidFill>
              </a:rPr>
              <a:t>nltk</a:t>
            </a:r>
            <a:r>
              <a:rPr lang="en-CA" sz="3200" dirty="0">
                <a:solidFill>
                  <a:schemeClr val="accent2">
                    <a:lumMod val="75000"/>
                  </a:schemeClr>
                </a:solidFill>
              </a:rPr>
              <a:t> package </a:t>
            </a:r>
          </a:p>
          <a:p>
            <a:r>
              <a:rPr lang="en-CA" sz="3200" dirty="0">
                <a:solidFill>
                  <a:schemeClr val="accent2">
                    <a:lumMod val="75000"/>
                  </a:schemeClr>
                </a:solidFill>
              </a:rPr>
              <a:t>We also need to load the metrics from </a:t>
            </a:r>
            <a:r>
              <a:rPr lang="en-CA" sz="3200" dirty="0" err="1">
                <a:solidFill>
                  <a:schemeClr val="accent2">
                    <a:lumMod val="75000"/>
                  </a:schemeClr>
                </a:solidFill>
              </a:rPr>
              <a:t>nltk</a:t>
            </a:r>
            <a:r>
              <a:rPr lang="en-CA" sz="3200" dirty="0">
                <a:solidFill>
                  <a:schemeClr val="accent2">
                    <a:lumMod val="75000"/>
                  </a:schemeClr>
                </a:solidFill>
              </a:rPr>
              <a:t> so we know how our classifier is doing </a:t>
            </a:r>
          </a:p>
          <a:p>
            <a:endParaRPr lang="en-CA" sz="3200" dirty="0">
              <a:solidFill>
                <a:schemeClr val="tx1"/>
              </a:solidFill>
            </a:endParaRPr>
          </a:p>
          <a:p>
            <a:pPr lvl="1"/>
            <a:endParaRPr lang="en-US" sz="3200" dirty="0">
              <a:solidFill>
                <a:schemeClr val="accent2">
                  <a:lumMod val="75000"/>
                </a:schemeClr>
              </a:solidFill>
            </a:endParaRP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pic>
        <p:nvPicPr>
          <p:cNvPr id="4" name="Picture 3"/>
          <p:cNvPicPr>
            <a:picLocks noChangeAspect="1"/>
          </p:cNvPicPr>
          <p:nvPr/>
        </p:nvPicPr>
        <p:blipFill rotWithShape="1">
          <a:blip r:embed="rId3"/>
          <a:srcRect l="9636" r="27269"/>
          <a:stretch/>
        </p:blipFill>
        <p:spPr>
          <a:xfrm>
            <a:off x="1" y="4743477"/>
            <a:ext cx="9144000" cy="1382686"/>
          </a:xfrm>
          <a:prstGeom prst="rect">
            <a:avLst/>
          </a:prstGeom>
        </p:spPr>
      </p:pic>
    </p:spTree>
    <p:extLst>
      <p:ext uri="{BB962C8B-B14F-4D97-AF65-F5344CB8AC3E}">
        <p14:creationId xmlns:p14="http://schemas.microsoft.com/office/powerpoint/2010/main" val="1630058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Formatting the data </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We want to allow for the possibility of needing to normalize the training data </a:t>
            </a:r>
          </a:p>
          <a:p>
            <a:r>
              <a:rPr lang="en-CA" sz="3200" dirty="0">
                <a:solidFill>
                  <a:schemeClr val="accent2">
                    <a:lumMod val="75000"/>
                  </a:schemeClr>
                </a:solidFill>
              </a:rPr>
              <a:t>So in our function to format the training data we need to take our cleaner as an argument </a:t>
            </a:r>
          </a:p>
          <a:p>
            <a:r>
              <a:rPr lang="en-CA" sz="3200" dirty="0">
                <a:solidFill>
                  <a:schemeClr val="accent2">
                    <a:lumMod val="75000"/>
                  </a:schemeClr>
                </a:solidFill>
              </a:rPr>
              <a:t>The </a:t>
            </a:r>
            <a:r>
              <a:rPr lang="en-CA" sz="3200" dirty="0" err="1">
                <a:solidFill>
                  <a:schemeClr val="accent2">
                    <a:lumMod val="75000"/>
                  </a:schemeClr>
                </a:solidFill>
              </a:rPr>
              <a:t>nltk.classify.classifiers</a:t>
            </a:r>
            <a:r>
              <a:rPr lang="en-CA" sz="3200" dirty="0">
                <a:solidFill>
                  <a:schemeClr val="accent2">
                    <a:lumMod val="75000"/>
                  </a:schemeClr>
                </a:solidFill>
              </a:rPr>
              <a:t> require input as a list of tuples where the first entry in the tuple is a dictionary of features and the second is the assigned category </a:t>
            </a:r>
          </a:p>
          <a:p>
            <a:endParaRPr lang="en-CA" sz="3200" dirty="0">
              <a:solidFill>
                <a:schemeClr val="tx1"/>
              </a:solidFill>
            </a:endParaRPr>
          </a:p>
          <a:p>
            <a:pPr lvl="1"/>
            <a:endParaRPr lang="en-US" sz="3200" dirty="0">
              <a:solidFill>
                <a:schemeClr val="accent2">
                  <a:lumMod val="75000"/>
                </a:schemeClr>
              </a:solidFill>
            </a:endParaRP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4090279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Formatting the data </a:t>
            </a:r>
            <a:endParaRPr lang="en-CA" dirty="0"/>
          </a:p>
        </p:txBody>
      </p:sp>
      <p:sp>
        <p:nvSpPr>
          <p:cNvPr id="3" name="Content Placeholder 2"/>
          <p:cNvSpPr>
            <a:spLocks noGrp="1"/>
          </p:cNvSpPr>
          <p:nvPr>
            <p:ph idx="1"/>
          </p:nvPr>
        </p:nvSpPr>
        <p:spPr/>
        <p:txBody>
          <a:bodyPr>
            <a:normAutofit/>
          </a:bodyPr>
          <a:lstStyle/>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pic>
        <p:nvPicPr>
          <p:cNvPr id="7" name="Picture 6"/>
          <p:cNvPicPr>
            <a:picLocks noChangeAspect="1"/>
          </p:cNvPicPr>
          <p:nvPr/>
        </p:nvPicPr>
        <p:blipFill>
          <a:blip r:embed="rId3"/>
          <a:stretch>
            <a:fillRect/>
          </a:stretch>
        </p:blipFill>
        <p:spPr>
          <a:xfrm>
            <a:off x="457200" y="900544"/>
            <a:ext cx="8110468" cy="4997094"/>
          </a:xfrm>
          <a:prstGeom prst="rect">
            <a:avLst/>
          </a:prstGeom>
        </p:spPr>
      </p:pic>
    </p:spTree>
    <p:extLst>
      <p:ext uri="{BB962C8B-B14F-4D97-AF65-F5344CB8AC3E}">
        <p14:creationId xmlns:p14="http://schemas.microsoft.com/office/powerpoint/2010/main" val="290450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Loading the data </a:t>
            </a:r>
            <a:endParaRPr lang="en-CA" dirty="0"/>
          </a:p>
        </p:txBody>
      </p:sp>
      <p:sp>
        <p:nvSpPr>
          <p:cNvPr id="3" name="Content Placeholder 2"/>
          <p:cNvSpPr>
            <a:spLocks noGrp="1"/>
          </p:cNvSpPr>
          <p:nvPr>
            <p:ph idx="1"/>
          </p:nvPr>
        </p:nvSpPr>
        <p:spPr/>
        <p:txBody>
          <a:bodyPr>
            <a:normAutofit/>
          </a:bodyPr>
          <a:lstStyle/>
          <a:p>
            <a:pPr marL="345600" lvl="1" indent="0">
              <a:buNone/>
            </a:pPr>
            <a:endParaRPr lang="en-US" sz="2200" dirty="0">
              <a:solidFill>
                <a:schemeClr val="accent2">
                  <a:lumMod val="75000"/>
                </a:schemeClr>
              </a:solidFill>
            </a:endParaRPr>
          </a:p>
          <a:p>
            <a:r>
              <a:rPr lang="en-CA" dirty="0">
                <a:solidFill>
                  <a:schemeClr val="accent2">
                    <a:lumMod val="75000"/>
                  </a:schemeClr>
                </a:solidFill>
              </a:rPr>
              <a:t>Recall to load the csv data we use  </a:t>
            </a:r>
          </a:p>
          <a:p>
            <a:endParaRPr lang="en-CA" sz="2400" dirty="0">
              <a:solidFill>
                <a:schemeClr val="tx1"/>
              </a:solidFill>
            </a:endParaRPr>
          </a:p>
          <a:p>
            <a:pPr lvl="1"/>
            <a:endParaRPr lang="en-US" sz="2200" dirty="0">
              <a:solidFill>
                <a:schemeClr val="accent2">
                  <a:lumMod val="75000"/>
                </a:schemeClr>
              </a:solidFill>
            </a:endParaRPr>
          </a:p>
          <a:p>
            <a:pPr marL="721800" lvl="2" indent="0">
              <a:buNone/>
            </a:pPr>
            <a:endParaRPr lang="en-CA" dirty="0"/>
          </a:p>
          <a:p>
            <a:pPr lvl="2"/>
            <a:endParaRPr lang="en-CA" dirty="0"/>
          </a:p>
          <a:p>
            <a:pPr lvl="2"/>
            <a:endParaRPr lang="en-CA" dirty="0"/>
          </a:p>
          <a:p>
            <a:pPr lvl="2"/>
            <a:endParaRPr lang="en-CA" dirty="0"/>
          </a:p>
          <a:p>
            <a:pPr lvl="2"/>
            <a:endParaRPr lang="en-MY" dirty="0"/>
          </a:p>
          <a:p>
            <a:pPr lvl="1"/>
            <a:endParaRPr lang="en-US" sz="1800" dirty="0"/>
          </a:p>
        </p:txBody>
      </p:sp>
      <p:pic>
        <p:nvPicPr>
          <p:cNvPr id="5" name="Picture 4"/>
          <p:cNvPicPr>
            <a:picLocks noChangeAspect="1"/>
          </p:cNvPicPr>
          <p:nvPr/>
        </p:nvPicPr>
        <p:blipFill rotWithShape="1">
          <a:blip r:embed="rId3"/>
          <a:srcRect l="10982" r="7961"/>
          <a:stretch/>
        </p:blipFill>
        <p:spPr>
          <a:xfrm>
            <a:off x="-82471" y="2343042"/>
            <a:ext cx="9400120" cy="2391163"/>
          </a:xfrm>
          <a:prstGeom prst="rect">
            <a:avLst/>
          </a:prstGeom>
        </p:spPr>
      </p:pic>
    </p:spTree>
    <p:extLst>
      <p:ext uri="{BB962C8B-B14F-4D97-AF65-F5344CB8AC3E}">
        <p14:creationId xmlns:p14="http://schemas.microsoft.com/office/powerpoint/2010/main" val="3763176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Loading the data – Normalized </a:t>
            </a:r>
            <a:endParaRPr lang="en-CA" dirty="0"/>
          </a:p>
        </p:txBody>
      </p:sp>
      <p:sp>
        <p:nvSpPr>
          <p:cNvPr id="3" name="Content Placeholder 2"/>
          <p:cNvSpPr>
            <a:spLocks noGrp="1"/>
          </p:cNvSpPr>
          <p:nvPr>
            <p:ph idx="1"/>
          </p:nvPr>
        </p:nvSpPr>
        <p:spPr/>
        <p:txBody>
          <a:bodyPr>
            <a:normAutofit/>
          </a:bodyPr>
          <a:lstStyle/>
          <a:p>
            <a:pPr marL="345600" lvl="1" indent="0">
              <a:buNone/>
            </a:pPr>
            <a:endParaRPr lang="en-US" sz="3200" dirty="0">
              <a:solidFill>
                <a:schemeClr val="accent2">
                  <a:lumMod val="75000"/>
                </a:schemeClr>
              </a:solidFill>
            </a:endParaRPr>
          </a:p>
          <a:p>
            <a:r>
              <a:rPr lang="en-CA" sz="3200" dirty="0">
                <a:solidFill>
                  <a:schemeClr val="accent2">
                    <a:lumMod val="75000"/>
                  </a:schemeClr>
                </a:solidFill>
              </a:rPr>
              <a:t>Recall to normalize the data we use our _clean_up2 function </a:t>
            </a:r>
          </a:p>
          <a:p>
            <a:endParaRPr lang="en-CA" sz="3200" dirty="0">
              <a:solidFill>
                <a:schemeClr val="tx1"/>
              </a:solidFill>
            </a:endParaRPr>
          </a:p>
          <a:p>
            <a:pPr lvl="1"/>
            <a:endParaRPr lang="en-US" sz="3200" dirty="0">
              <a:solidFill>
                <a:schemeClr val="accent2">
                  <a:lumMod val="75000"/>
                </a:schemeClr>
              </a:solidFill>
            </a:endParaRPr>
          </a:p>
          <a:p>
            <a:pPr marL="721800" lvl="2" indent="0">
              <a:buNone/>
            </a:pPr>
            <a:endParaRPr lang="en-CA" sz="3200" dirty="0"/>
          </a:p>
          <a:p>
            <a:pPr lvl="2"/>
            <a:endParaRPr lang="en-CA" sz="3200" dirty="0"/>
          </a:p>
          <a:p>
            <a:pPr lvl="2"/>
            <a:endParaRPr lang="en-CA" sz="3200" dirty="0"/>
          </a:p>
          <a:p>
            <a:pPr lvl="2"/>
            <a:endParaRPr lang="en-CA" sz="3200" dirty="0"/>
          </a:p>
          <a:p>
            <a:pPr lvl="2"/>
            <a:endParaRPr lang="en-MY" sz="3200" dirty="0"/>
          </a:p>
          <a:p>
            <a:pPr lvl="1"/>
            <a:endParaRPr lang="en-US" sz="3200" dirty="0"/>
          </a:p>
        </p:txBody>
      </p:sp>
      <p:pic>
        <p:nvPicPr>
          <p:cNvPr id="4" name="Picture 3"/>
          <p:cNvPicPr>
            <a:picLocks noChangeAspect="1"/>
          </p:cNvPicPr>
          <p:nvPr/>
        </p:nvPicPr>
        <p:blipFill rotWithShape="1">
          <a:blip r:embed="rId3"/>
          <a:srcRect l="12719" r="3721"/>
          <a:stretch/>
        </p:blipFill>
        <p:spPr>
          <a:xfrm>
            <a:off x="181432" y="3952100"/>
            <a:ext cx="8642987" cy="1969780"/>
          </a:xfrm>
          <a:prstGeom prst="rect">
            <a:avLst/>
          </a:prstGeom>
        </p:spPr>
      </p:pic>
    </p:spTree>
    <p:extLst>
      <p:ext uri="{BB962C8B-B14F-4D97-AF65-F5344CB8AC3E}">
        <p14:creationId xmlns:p14="http://schemas.microsoft.com/office/powerpoint/2010/main" val="204060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the Stage</a:t>
            </a:r>
            <a:endParaRPr lang="en-CA" dirty="0"/>
          </a:p>
        </p:txBody>
      </p:sp>
      <p:sp>
        <p:nvSpPr>
          <p:cNvPr id="3" name="Content Placeholder 2"/>
          <p:cNvSpPr>
            <a:spLocks noGrp="1"/>
          </p:cNvSpPr>
          <p:nvPr>
            <p:ph idx="1"/>
          </p:nvPr>
        </p:nvSpPr>
        <p:spPr/>
        <p:txBody>
          <a:bodyPr>
            <a:normAutofit/>
          </a:bodyPr>
          <a:lstStyle/>
          <a:p>
            <a:r>
              <a:rPr lang="en-US" sz="3200" dirty="0">
                <a:solidFill>
                  <a:schemeClr val="accent2">
                    <a:lumMod val="75000"/>
                  </a:schemeClr>
                </a:solidFill>
              </a:rPr>
              <a:t>What does this mean for us as data scientists? </a:t>
            </a:r>
          </a:p>
          <a:p>
            <a:pPr lvl="1"/>
            <a:r>
              <a:rPr lang="en-US" sz="3200" dirty="0"/>
              <a:t>More data! </a:t>
            </a:r>
          </a:p>
          <a:p>
            <a:pPr lvl="1"/>
            <a:r>
              <a:rPr lang="en-CA" sz="3200" dirty="0"/>
              <a:t>More easily accessible data! </a:t>
            </a:r>
          </a:p>
          <a:p>
            <a:pPr lvl="1"/>
            <a:r>
              <a:rPr lang="en-CA" sz="3200" dirty="0"/>
              <a:t>More opportunities for valuable analysis</a:t>
            </a:r>
            <a:endParaRPr lang="en-MY" sz="3200" dirty="0"/>
          </a:p>
        </p:txBody>
      </p:sp>
    </p:spTree>
    <p:extLst>
      <p:ext uri="{BB962C8B-B14F-4D97-AF65-F5344CB8AC3E}">
        <p14:creationId xmlns:p14="http://schemas.microsoft.com/office/powerpoint/2010/main" val="833598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Training the classifiers</a:t>
            </a:r>
            <a:endParaRPr lang="en-CA" dirty="0"/>
          </a:p>
        </p:txBody>
      </p:sp>
      <p:sp>
        <p:nvSpPr>
          <p:cNvPr id="3" name="Content Placeholder 2"/>
          <p:cNvSpPr>
            <a:spLocks noGrp="1"/>
          </p:cNvSpPr>
          <p:nvPr>
            <p:ph idx="1"/>
          </p:nvPr>
        </p:nvSpPr>
        <p:spPr/>
        <p:txBody>
          <a:bodyPr>
            <a:normAutofit/>
          </a:bodyPr>
          <a:lstStyle/>
          <a:p>
            <a:r>
              <a:rPr lang="en-CA" sz="3600" dirty="0">
                <a:solidFill>
                  <a:schemeClr val="accent2">
                    <a:lumMod val="75000"/>
                  </a:schemeClr>
                </a:solidFill>
              </a:rPr>
              <a:t>There are a few algorithm options for the Maximum Entropy Classifier</a:t>
            </a:r>
          </a:p>
          <a:p>
            <a:r>
              <a:rPr lang="en-CA" sz="3600" dirty="0">
                <a:solidFill>
                  <a:schemeClr val="accent2">
                    <a:lumMod val="75000"/>
                  </a:schemeClr>
                </a:solidFill>
              </a:rPr>
              <a:t>These algorithms are available also through the </a:t>
            </a:r>
            <a:r>
              <a:rPr lang="en-CA" sz="3600" dirty="0" err="1">
                <a:solidFill>
                  <a:schemeClr val="accent2">
                    <a:lumMod val="75000"/>
                  </a:schemeClr>
                </a:solidFill>
              </a:rPr>
              <a:t>nltk</a:t>
            </a:r>
            <a:r>
              <a:rPr lang="en-CA" sz="3600" dirty="0">
                <a:solidFill>
                  <a:schemeClr val="accent2">
                    <a:lumMod val="75000"/>
                  </a:schemeClr>
                </a:solidFill>
              </a:rPr>
              <a:t> classify module </a:t>
            </a:r>
          </a:p>
          <a:p>
            <a:pPr lvl="2"/>
            <a:endParaRPr lang="en-CA" sz="3600" dirty="0"/>
          </a:p>
          <a:p>
            <a:pPr lvl="2"/>
            <a:endParaRPr lang="en-CA" sz="3600" dirty="0"/>
          </a:p>
          <a:p>
            <a:pPr lvl="2"/>
            <a:endParaRPr lang="en-MY" sz="3600" dirty="0"/>
          </a:p>
          <a:p>
            <a:pPr lvl="1"/>
            <a:endParaRPr lang="en-US" sz="3600" dirty="0"/>
          </a:p>
        </p:txBody>
      </p:sp>
    </p:spTree>
    <p:extLst>
      <p:ext uri="{BB962C8B-B14F-4D97-AF65-F5344CB8AC3E}">
        <p14:creationId xmlns:p14="http://schemas.microsoft.com/office/powerpoint/2010/main" val="23856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Training the classifiers</a:t>
            </a:r>
            <a:endParaRPr lang="en-CA" dirty="0"/>
          </a:p>
        </p:txBody>
      </p:sp>
      <p:sp>
        <p:nvSpPr>
          <p:cNvPr id="3" name="Content Placeholder 2"/>
          <p:cNvSpPr>
            <a:spLocks noGrp="1"/>
          </p:cNvSpPr>
          <p:nvPr>
            <p:ph idx="1"/>
          </p:nvPr>
        </p:nvSpPr>
        <p:spPr/>
        <p:txBody>
          <a:bodyPr>
            <a:normAutofit/>
          </a:bodyPr>
          <a:lstStyle/>
          <a:p>
            <a:pPr marL="721800" lvl="2" indent="0">
              <a:buNone/>
            </a:pPr>
            <a:endParaRPr lang="en-CA" dirty="0"/>
          </a:p>
          <a:p>
            <a:pPr lvl="2"/>
            <a:endParaRPr lang="en-CA" dirty="0"/>
          </a:p>
          <a:p>
            <a:pPr lvl="2"/>
            <a:endParaRPr lang="en-MY" dirty="0"/>
          </a:p>
          <a:p>
            <a:pPr lvl="1"/>
            <a:endParaRPr lang="en-US" sz="1800" dirty="0"/>
          </a:p>
        </p:txBody>
      </p:sp>
      <p:pic>
        <p:nvPicPr>
          <p:cNvPr id="5" name="Picture 4"/>
          <p:cNvPicPr>
            <a:picLocks noChangeAspect="1"/>
          </p:cNvPicPr>
          <p:nvPr/>
        </p:nvPicPr>
        <p:blipFill rotWithShape="1">
          <a:blip r:embed="rId3"/>
          <a:srcRect l="13591"/>
          <a:stretch/>
        </p:blipFill>
        <p:spPr>
          <a:xfrm>
            <a:off x="1" y="842881"/>
            <a:ext cx="9274498" cy="5745226"/>
          </a:xfrm>
          <a:prstGeom prst="rect">
            <a:avLst/>
          </a:prstGeom>
        </p:spPr>
      </p:pic>
    </p:spTree>
    <p:extLst>
      <p:ext uri="{BB962C8B-B14F-4D97-AF65-F5344CB8AC3E}">
        <p14:creationId xmlns:p14="http://schemas.microsoft.com/office/powerpoint/2010/main" val="923992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Training the classifiers – Normalized Version</a:t>
            </a:r>
            <a:endParaRPr lang="en-CA" dirty="0"/>
          </a:p>
        </p:txBody>
      </p:sp>
      <p:sp>
        <p:nvSpPr>
          <p:cNvPr id="3" name="Content Placeholder 2"/>
          <p:cNvSpPr>
            <a:spLocks noGrp="1"/>
          </p:cNvSpPr>
          <p:nvPr>
            <p:ph idx="1"/>
          </p:nvPr>
        </p:nvSpPr>
        <p:spPr/>
        <p:txBody>
          <a:bodyPr>
            <a:normAutofit/>
          </a:bodyPr>
          <a:lstStyle/>
          <a:p>
            <a:pPr marL="721800" lvl="2" indent="0">
              <a:buNone/>
            </a:pPr>
            <a:endParaRPr lang="en-CA" dirty="0"/>
          </a:p>
          <a:p>
            <a:pPr lvl="2"/>
            <a:endParaRPr lang="en-CA" dirty="0"/>
          </a:p>
          <a:p>
            <a:pPr lvl="2"/>
            <a:endParaRPr lang="en-MY" dirty="0"/>
          </a:p>
          <a:p>
            <a:pPr lvl="1"/>
            <a:endParaRPr lang="en-US" sz="1800" dirty="0"/>
          </a:p>
        </p:txBody>
      </p:sp>
      <p:pic>
        <p:nvPicPr>
          <p:cNvPr id="4" name="Picture 3"/>
          <p:cNvPicPr>
            <a:picLocks noChangeAspect="1"/>
          </p:cNvPicPr>
          <p:nvPr/>
        </p:nvPicPr>
        <p:blipFill rotWithShape="1">
          <a:blip r:embed="rId3"/>
          <a:srcRect l="12420"/>
          <a:stretch/>
        </p:blipFill>
        <p:spPr>
          <a:xfrm>
            <a:off x="0" y="1138189"/>
            <a:ext cx="9035800" cy="4791553"/>
          </a:xfrm>
          <a:prstGeom prst="rect">
            <a:avLst/>
          </a:prstGeom>
        </p:spPr>
      </p:pic>
    </p:spTree>
    <p:extLst>
      <p:ext uri="{BB962C8B-B14F-4D97-AF65-F5344CB8AC3E}">
        <p14:creationId xmlns:p14="http://schemas.microsoft.com/office/powerpoint/2010/main" val="592493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Testing the classifiers: Basic idea </a:t>
            </a:r>
          </a:p>
        </p:txBody>
      </p:sp>
      <p:sp>
        <p:nvSpPr>
          <p:cNvPr id="3" name="Content Placeholder 2"/>
          <p:cNvSpPr>
            <a:spLocks noGrp="1"/>
          </p:cNvSpPr>
          <p:nvPr>
            <p:ph idx="1"/>
          </p:nvPr>
        </p:nvSpPr>
        <p:spPr/>
        <p:txBody>
          <a:bodyPr>
            <a:normAutofit/>
          </a:bodyPr>
          <a:lstStyle/>
          <a:p>
            <a:pPr marL="345600" lvl="1" indent="0">
              <a:buNone/>
            </a:pPr>
            <a:endParaRPr lang="en-US" sz="3200" dirty="0">
              <a:solidFill>
                <a:schemeClr val="accent2">
                  <a:lumMod val="75000"/>
                </a:schemeClr>
              </a:solidFill>
            </a:endParaRPr>
          </a:p>
          <a:p>
            <a:r>
              <a:rPr lang="en-CA" sz="3200" dirty="0">
                <a:solidFill>
                  <a:schemeClr val="accent2">
                    <a:lumMod val="75000"/>
                  </a:schemeClr>
                </a:solidFill>
              </a:rPr>
              <a:t>1) For each test case classify the test case with one of our pre-trained classifiers </a:t>
            </a:r>
          </a:p>
          <a:p>
            <a:r>
              <a:rPr lang="en-CA" sz="3200" dirty="0">
                <a:solidFill>
                  <a:schemeClr val="accent2">
                    <a:lumMod val="75000"/>
                  </a:schemeClr>
                </a:solidFill>
              </a:rPr>
              <a:t>2) If our classification is the same as the label stored as the second entry in the tuple we got it right, if not we got it wrong </a:t>
            </a:r>
          </a:p>
          <a:p>
            <a:r>
              <a:rPr lang="en-CA" sz="3200" dirty="0">
                <a:solidFill>
                  <a:schemeClr val="accent2">
                    <a:lumMod val="75000"/>
                  </a:schemeClr>
                </a:solidFill>
              </a:rPr>
              <a:t>3) Add up the total incorrect classifications and divide by the total number of test cases to get your percentage categorization error </a:t>
            </a: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2312439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the Classifiers </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First we write a function to get the categorization error </a:t>
            </a:r>
          </a:p>
          <a:p>
            <a:pPr lvl="2"/>
            <a:endParaRPr lang="en-CA" dirty="0"/>
          </a:p>
          <a:p>
            <a:pPr lvl="2"/>
            <a:endParaRPr lang="en-MY" dirty="0"/>
          </a:p>
          <a:p>
            <a:pPr lvl="1"/>
            <a:endParaRPr lang="en-US" sz="1800" dirty="0"/>
          </a:p>
        </p:txBody>
      </p:sp>
      <p:pic>
        <p:nvPicPr>
          <p:cNvPr id="8" name="Picture 7"/>
          <p:cNvPicPr>
            <a:picLocks noChangeAspect="1"/>
          </p:cNvPicPr>
          <p:nvPr/>
        </p:nvPicPr>
        <p:blipFill>
          <a:blip r:embed="rId3"/>
          <a:stretch>
            <a:fillRect/>
          </a:stretch>
        </p:blipFill>
        <p:spPr>
          <a:xfrm>
            <a:off x="457199" y="1875811"/>
            <a:ext cx="8137585" cy="4457256"/>
          </a:xfrm>
          <a:prstGeom prst="rect">
            <a:avLst/>
          </a:prstGeom>
        </p:spPr>
      </p:pic>
    </p:spTree>
    <p:extLst>
      <p:ext uri="{BB962C8B-B14F-4D97-AF65-F5344CB8AC3E}">
        <p14:creationId xmlns:p14="http://schemas.microsoft.com/office/powerpoint/2010/main" val="662209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DSWB: Comparing the Classifiers </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Now we simply print the result of our function on each classifier </a:t>
            </a:r>
          </a:p>
          <a:p>
            <a:endParaRPr lang="en-CA" dirty="0">
              <a:solidFill>
                <a:schemeClr val="accent2">
                  <a:lumMod val="75000"/>
                </a:schemeClr>
              </a:solidFill>
            </a:endParaRPr>
          </a:p>
          <a:p>
            <a:endParaRPr lang="en-CA" dirty="0">
              <a:solidFill>
                <a:schemeClr val="accent2">
                  <a:lumMod val="75000"/>
                </a:schemeClr>
              </a:solidFill>
            </a:endParaRPr>
          </a:p>
          <a:p>
            <a:endParaRPr lang="en-CA" dirty="0">
              <a:solidFill>
                <a:schemeClr val="accent2">
                  <a:lumMod val="75000"/>
                </a:schemeClr>
              </a:solidFill>
            </a:endParaRPr>
          </a:p>
          <a:p>
            <a:endParaRPr lang="en-CA" dirty="0">
              <a:solidFill>
                <a:schemeClr val="accent2">
                  <a:lumMod val="75000"/>
                </a:schemeClr>
              </a:solidFill>
            </a:endParaRPr>
          </a:p>
          <a:p>
            <a:endParaRPr lang="en-CA" dirty="0">
              <a:solidFill>
                <a:schemeClr val="accent2">
                  <a:lumMod val="75000"/>
                </a:schemeClr>
              </a:solidFill>
            </a:endParaRPr>
          </a:p>
          <a:p>
            <a:pPr marL="0" indent="0">
              <a:buNone/>
            </a:pPr>
            <a:endParaRPr lang="en-CA" dirty="0">
              <a:solidFill>
                <a:schemeClr val="accent2">
                  <a:lumMod val="75000"/>
                </a:schemeClr>
              </a:solidFill>
            </a:endParaRPr>
          </a:p>
          <a:p>
            <a:r>
              <a:rPr lang="en-CA" dirty="0">
                <a:solidFill>
                  <a:schemeClr val="accent2">
                    <a:lumMod val="75000"/>
                  </a:schemeClr>
                </a:solidFill>
              </a:rPr>
              <a:t>So our Maximum Entropy classifier has marginally better performance with 25.5% of cases miscategorised over 25.9%</a:t>
            </a:r>
          </a:p>
          <a:p>
            <a:pPr lvl="2"/>
            <a:endParaRPr lang="en-CA" dirty="0"/>
          </a:p>
          <a:p>
            <a:pPr lvl="2"/>
            <a:endParaRPr lang="en-MY" dirty="0"/>
          </a:p>
          <a:p>
            <a:pPr lvl="1"/>
            <a:endParaRPr lang="en-US" sz="1800" dirty="0"/>
          </a:p>
        </p:txBody>
      </p:sp>
      <p:pic>
        <p:nvPicPr>
          <p:cNvPr id="5" name="Picture 4"/>
          <p:cNvPicPr>
            <a:picLocks noChangeAspect="1"/>
          </p:cNvPicPr>
          <p:nvPr/>
        </p:nvPicPr>
        <p:blipFill>
          <a:blip r:embed="rId3"/>
          <a:stretch>
            <a:fillRect/>
          </a:stretch>
        </p:blipFill>
        <p:spPr>
          <a:xfrm>
            <a:off x="612018" y="1949367"/>
            <a:ext cx="7747779" cy="2095280"/>
          </a:xfrm>
          <a:prstGeom prst="rect">
            <a:avLst/>
          </a:prstGeom>
        </p:spPr>
      </p:pic>
    </p:spTree>
    <p:extLst>
      <p:ext uri="{BB962C8B-B14F-4D97-AF65-F5344CB8AC3E}">
        <p14:creationId xmlns:p14="http://schemas.microsoft.com/office/powerpoint/2010/main" val="2844612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Classifying the test cases </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Again, we write a function so avoid repeat code</a:t>
            </a:r>
          </a:p>
          <a:p>
            <a:pPr lvl="2"/>
            <a:endParaRPr lang="en-CA" dirty="0"/>
          </a:p>
          <a:p>
            <a:pPr lvl="2"/>
            <a:endParaRPr lang="en-MY" dirty="0"/>
          </a:p>
          <a:p>
            <a:pPr lvl="1"/>
            <a:endParaRPr lang="en-US" sz="1800" dirty="0"/>
          </a:p>
        </p:txBody>
      </p:sp>
      <p:pic>
        <p:nvPicPr>
          <p:cNvPr id="4" name="Picture 3"/>
          <p:cNvPicPr>
            <a:picLocks noChangeAspect="1"/>
          </p:cNvPicPr>
          <p:nvPr/>
        </p:nvPicPr>
        <p:blipFill>
          <a:blip r:embed="rId3"/>
          <a:stretch>
            <a:fillRect/>
          </a:stretch>
        </p:blipFill>
        <p:spPr>
          <a:xfrm>
            <a:off x="1" y="1533703"/>
            <a:ext cx="9144000" cy="4494563"/>
          </a:xfrm>
          <a:prstGeom prst="rect">
            <a:avLst/>
          </a:prstGeom>
        </p:spPr>
      </p:pic>
    </p:spTree>
    <p:extLst>
      <p:ext uri="{BB962C8B-B14F-4D97-AF65-F5344CB8AC3E}">
        <p14:creationId xmlns:p14="http://schemas.microsoft.com/office/powerpoint/2010/main" val="844565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Comparing the Classifiers </a:t>
            </a:r>
            <a:endParaRPr lang="en-CA" dirty="0"/>
          </a:p>
        </p:txBody>
      </p:sp>
      <p:sp>
        <p:nvSpPr>
          <p:cNvPr id="3" name="Content Placeholder 2"/>
          <p:cNvSpPr>
            <a:spLocks noGrp="1"/>
          </p:cNvSpPr>
          <p:nvPr>
            <p:ph idx="1"/>
          </p:nvPr>
        </p:nvSpPr>
        <p:spPr/>
        <p:txBody>
          <a:bodyPr>
            <a:normAutofit/>
          </a:bodyPr>
          <a:lstStyle/>
          <a:p>
            <a:r>
              <a:rPr lang="en-CA" dirty="0">
                <a:solidFill>
                  <a:schemeClr val="accent2">
                    <a:lumMod val="75000"/>
                  </a:schemeClr>
                </a:solidFill>
              </a:rPr>
              <a:t>Now we simply print the result of our function on each classifier </a:t>
            </a: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5" name="Picture 4"/>
          <p:cNvPicPr>
            <a:picLocks noChangeAspect="1"/>
          </p:cNvPicPr>
          <p:nvPr/>
        </p:nvPicPr>
        <p:blipFill>
          <a:blip r:embed="rId3"/>
          <a:stretch>
            <a:fillRect/>
          </a:stretch>
        </p:blipFill>
        <p:spPr>
          <a:xfrm>
            <a:off x="457200" y="1945815"/>
            <a:ext cx="8143548" cy="4406604"/>
          </a:xfrm>
          <a:prstGeom prst="rect">
            <a:avLst/>
          </a:prstGeom>
        </p:spPr>
      </p:pic>
    </p:spTree>
    <p:extLst>
      <p:ext uri="{BB962C8B-B14F-4D97-AF65-F5344CB8AC3E}">
        <p14:creationId xmlns:p14="http://schemas.microsoft.com/office/powerpoint/2010/main" val="3164351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With Clean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4" name="Picture 3"/>
          <p:cNvPicPr>
            <a:picLocks noChangeAspect="1"/>
          </p:cNvPicPr>
          <p:nvPr/>
        </p:nvPicPr>
        <p:blipFill>
          <a:blip r:embed="rId3"/>
          <a:stretch>
            <a:fillRect/>
          </a:stretch>
        </p:blipFill>
        <p:spPr>
          <a:xfrm>
            <a:off x="457200" y="1047795"/>
            <a:ext cx="8106412" cy="4893385"/>
          </a:xfrm>
          <a:prstGeom prst="rect">
            <a:avLst/>
          </a:prstGeom>
        </p:spPr>
      </p:pic>
    </p:spTree>
    <p:extLst>
      <p:ext uri="{BB962C8B-B14F-4D97-AF65-F5344CB8AC3E}">
        <p14:creationId xmlns:p14="http://schemas.microsoft.com/office/powerpoint/2010/main" val="3907272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Comparing the cleaned and uncleaned data</a:t>
            </a:r>
            <a:endParaRPr lang="en-CA" dirty="0"/>
          </a:p>
        </p:txBody>
      </p:sp>
      <p:sp>
        <p:nvSpPr>
          <p:cNvPr id="3" name="Content Placeholder 2"/>
          <p:cNvSpPr>
            <a:spLocks noGrp="1"/>
          </p:cNvSpPr>
          <p:nvPr>
            <p:ph idx="1"/>
          </p:nvPr>
        </p:nvSpPr>
        <p:spPr/>
        <p:txBody>
          <a:bodyPr>
            <a:normAutofit/>
          </a:bodyPr>
          <a:lstStyle/>
          <a:p>
            <a:r>
              <a:rPr lang="en-CA" sz="3200" dirty="0">
                <a:solidFill>
                  <a:schemeClr val="accent2">
                    <a:lumMod val="75000"/>
                  </a:schemeClr>
                </a:solidFill>
              </a:rPr>
              <a:t>We can see the cleaned, normalized data gives us much higher positivity percentages across the board</a:t>
            </a:r>
          </a:p>
          <a:p>
            <a:r>
              <a:rPr lang="en-CA" sz="3200" dirty="0">
                <a:solidFill>
                  <a:schemeClr val="accent2">
                    <a:lumMod val="75000"/>
                  </a:schemeClr>
                </a:solidFill>
              </a:rPr>
              <a:t>More importantly though, the normalizing greatly restricts the amount of data available by party immensely (except oddly for the </a:t>
            </a:r>
            <a:r>
              <a:rPr lang="en-CA" sz="3200" dirty="0" err="1">
                <a:solidFill>
                  <a:schemeClr val="accent2">
                    <a:lumMod val="75000"/>
                  </a:schemeClr>
                </a:solidFill>
              </a:rPr>
              <a:t>ndp</a:t>
            </a:r>
            <a:r>
              <a:rPr lang="en-CA" sz="3200" dirty="0">
                <a:solidFill>
                  <a:schemeClr val="accent2">
                    <a:lumMod val="75000"/>
                  </a:schemeClr>
                </a:solidFill>
              </a:rPr>
              <a:t>) </a:t>
            </a:r>
          </a:p>
          <a:p>
            <a:r>
              <a:rPr lang="en-CA" sz="3200" dirty="0">
                <a:solidFill>
                  <a:schemeClr val="accent2">
                    <a:lumMod val="75000"/>
                  </a:schemeClr>
                </a:solidFill>
              </a:rPr>
              <a:t>Because of this (and a manual analysis of the twitter sentiment) it seems that by party the </a:t>
            </a:r>
            <a:r>
              <a:rPr lang="en-CA" sz="3200" b="1" dirty="0">
                <a:solidFill>
                  <a:schemeClr val="tx2"/>
                </a:solidFill>
              </a:rPr>
              <a:t>unclean</a:t>
            </a:r>
            <a:r>
              <a:rPr lang="en-CA" sz="3200" dirty="0">
                <a:solidFill>
                  <a:schemeClr val="tx2"/>
                </a:solidFill>
              </a:rPr>
              <a:t> </a:t>
            </a:r>
            <a:r>
              <a:rPr lang="en-CA" sz="3200" dirty="0">
                <a:solidFill>
                  <a:schemeClr val="accent2">
                    <a:lumMod val="75000"/>
                  </a:schemeClr>
                </a:solidFill>
              </a:rPr>
              <a:t>data is better</a:t>
            </a: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1710486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Setting the stage</a:t>
            </a:r>
            <a:endParaRPr lang="en-MY" sz="2500" dirty="0"/>
          </a:p>
        </p:txBody>
      </p:sp>
      <p:sp>
        <p:nvSpPr>
          <p:cNvPr id="3" name="Content Placeholder 2"/>
          <p:cNvSpPr>
            <a:spLocks noGrp="1"/>
          </p:cNvSpPr>
          <p:nvPr>
            <p:ph idx="1"/>
          </p:nvPr>
        </p:nvSpPr>
        <p:spPr>
          <a:xfrm>
            <a:off x="0" y="778933"/>
            <a:ext cx="8686800" cy="4087237"/>
          </a:xfrm>
        </p:spPr>
        <p:txBody>
          <a:bodyPr>
            <a:normAutofit/>
          </a:bodyPr>
          <a:lstStyle/>
          <a:p>
            <a:r>
              <a:rPr lang="en-US" sz="3600" dirty="0">
                <a:solidFill>
                  <a:schemeClr val="accent2">
                    <a:lumMod val="75000"/>
                  </a:schemeClr>
                </a:solidFill>
              </a:rPr>
              <a:t>Dealing with this wealth of data may seem overwhelming, taking advantage of it – even more so</a:t>
            </a:r>
          </a:p>
          <a:p>
            <a:endParaRPr lang="en-US" sz="3200" dirty="0">
              <a:solidFill>
                <a:schemeClr val="accent2">
                  <a:lumMod val="75000"/>
                </a:schemeClr>
              </a:solidFill>
            </a:endParaRPr>
          </a:p>
          <a:p>
            <a:pPr lvl="1"/>
            <a:endParaRPr lang="en-US" sz="3200" dirty="0">
              <a:solidFill>
                <a:schemeClr val="accent2">
                  <a:lumMod val="75000"/>
                </a:schemeClr>
              </a:solidFill>
            </a:endParaRPr>
          </a:p>
        </p:txBody>
      </p:sp>
      <p:pic>
        <p:nvPicPr>
          <p:cNvPr id="9220" name="Picture 4" descr="http://compassblogs.org/wp-content/uploads/2013/04/7537238368_e156f2b6b0_k-300x2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366" y="2571512"/>
            <a:ext cx="4280623" cy="38953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9395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With </a:t>
            </a:r>
            <a:r>
              <a:rPr lang="en-US" dirty="0" err="1"/>
              <a:t>unClean</a:t>
            </a:r>
            <a:r>
              <a:rPr lang="en-US" dirty="0"/>
              <a:t>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010" y="807960"/>
            <a:ext cx="6907979" cy="5648477"/>
          </a:xfrm>
          <a:prstGeom prst="rect">
            <a:avLst/>
          </a:prstGeom>
        </p:spPr>
      </p:pic>
    </p:spTree>
    <p:extLst>
      <p:ext uri="{BB962C8B-B14F-4D97-AF65-F5344CB8AC3E}">
        <p14:creationId xmlns:p14="http://schemas.microsoft.com/office/powerpoint/2010/main" val="36176414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With </a:t>
            </a:r>
            <a:r>
              <a:rPr lang="en-US" dirty="0" err="1"/>
              <a:t>unClean</a:t>
            </a:r>
            <a:r>
              <a:rPr lang="en-US" dirty="0"/>
              <a:t>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539999"/>
            <a:ext cx="6783776" cy="5894668"/>
          </a:xfrm>
          <a:prstGeom prst="rect">
            <a:avLst/>
          </a:prstGeom>
        </p:spPr>
      </p:pic>
      <p:pic>
        <p:nvPicPr>
          <p:cNvPr id="5" name="Picture 4"/>
          <p:cNvPicPr>
            <a:picLocks noChangeAspect="1"/>
          </p:cNvPicPr>
          <p:nvPr/>
        </p:nvPicPr>
        <p:blipFill>
          <a:blip r:embed="rId4"/>
          <a:stretch>
            <a:fillRect/>
          </a:stretch>
        </p:blipFill>
        <p:spPr>
          <a:xfrm>
            <a:off x="6511185" y="2809829"/>
            <a:ext cx="1714467" cy="1596359"/>
          </a:xfrm>
          <a:prstGeom prst="rect">
            <a:avLst/>
          </a:prstGeom>
        </p:spPr>
      </p:pic>
    </p:spTree>
    <p:extLst>
      <p:ext uri="{BB962C8B-B14F-4D97-AF65-F5344CB8AC3E}">
        <p14:creationId xmlns:p14="http://schemas.microsoft.com/office/powerpoint/2010/main" val="33876980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Party: Analysis</a:t>
            </a:r>
            <a:endParaRPr lang="en-CA" dirty="0"/>
          </a:p>
        </p:txBody>
      </p:sp>
      <p:sp>
        <p:nvSpPr>
          <p:cNvPr id="3" name="Content Placeholder 2"/>
          <p:cNvSpPr>
            <a:spLocks noGrp="1"/>
          </p:cNvSpPr>
          <p:nvPr>
            <p:ph idx="1"/>
          </p:nvPr>
        </p:nvSpPr>
        <p:spPr>
          <a:xfrm>
            <a:off x="457200" y="669608"/>
            <a:ext cx="8229600" cy="5225619"/>
          </a:xfrm>
        </p:spPr>
        <p:txBody>
          <a:bodyPr>
            <a:noAutofit/>
          </a:bodyPr>
          <a:lstStyle/>
          <a:p>
            <a:r>
              <a:rPr lang="en-CA" sz="3200" dirty="0">
                <a:solidFill>
                  <a:schemeClr val="accent2">
                    <a:lumMod val="75000"/>
                  </a:schemeClr>
                </a:solidFill>
              </a:rPr>
              <a:t>We can that though the NDP have the highest percentage of tweets being positive, they also are the subject of the fewest tweets</a:t>
            </a:r>
          </a:p>
          <a:p>
            <a:r>
              <a:rPr lang="en-CA" sz="3200" dirty="0">
                <a:solidFill>
                  <a:schemeClr val="accent2">
                    <a:lumMod val="75000"/>
                  </a:schemeClr>
                </a:solidFill>
              </a:rPr>
              <a:t>On the other hand the Liberals are far and away the subject of the most tweets and have just over 50% of tweets positive which is comparable to the conservative party </a:t>
            </a:r>
          </a:p>
          <a:p>
            <a:r>
              <a:rPr lang="en-CA" sz="3200" dirty="0">
                <a:solidFill>
                  <a:schemeClr val="accent2">
                    <a:lumMod val="75000"/>
                  </a:schemeClr>
                </a:solidFill>
              </a:rPr>
              <a:t>From this analysis we would expect the Liberal Party to win the 42</a:t>
            </a:r>
            <a:r>
              <a:rPr lang="en-CA" sz="3200" baseline="30000" dirty="0">
                <a:solidFill>
                  <a:schemeClr val="accent2">
                    <a:lumMod val="75000"/>
                  </a:schemeClr>
                </a:solidFill>
              </a:rPr>
              <a:t>nd</a:t>
            </a:r>
            <a:r>
              <a:rPr lang="en-CA" sz="3200" dirty="0">
                <a:solidFill>
                  <a:schemeClr val="accent2">
                    <a:lumMod val="75000"/>
                  </a:schemeClr>
                </a:solidFill>
              </a:rPr>
              <a:t> Canadian Election</a:t>
            </a: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3569729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Subject: With </a:t>
            </a:r>
            <a:r>
              <a:rPr lang="en-US" dirty="0" err="1"/>
              <a:t>unClean</a:t>
            </a:r>
            <a:r>
              <a:rPr lang="en-US" dirty="0"/>
              <a:t>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5" name="Picture 4"/>
          <p:cNvPicPr>
            <a:picLocks noChangeAspect="1"/>
          </p:cNvPicPr>
          <p:nvPr/>
        </p:nvPicPr>
        <p:blipFill>
          <a:blip r:embed="rId3"/>
          <a:stretch>
            <a:fillRect/>
          </a:stretch>
        </p:blipFill>
        <p:spPr>
          <a:xfrm>
            <a:off x="457200" y="1012328"/>
            <a:ext cx="8320687" cy="5078833"/>
          </a:xfrm>
          <a:prstGeom prst="rect">
            <a:avLst/>
          </a:prstGeom>
        </p:spPr>
      </p:pic>
    </p:spTree>
    <p:extLst>
      <p:ext uri="{BB962C8B-B14F-4D97-AF65-F5344CB8AC3E}">
        <p14:creationId xmlns:p14="http://schemas.microsoft.com/office/powerpoint/2010/main" val="3524474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Subject: With Clean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5" name="Picture 4"/>
          <p:cNvPicPr>
            <a:picLocks noChangeAspect="1"/>
          </p:cNvPicPr>
          <p:nvPr/>
        </p:nvPicPr>
        <p:blipFill>
          <a:blip r:embed="rId3"/>
          <a:stretch>
            <a:fillRect/>
          </a:stretch>
        </p:blipFill>
        <p:spPr>
          <a:xfrm>
            <a:off x="457200" y="636857"/>
            <a:ext cx="8433781" cy="5792971"/>
          </a:xfrm>
          <a:prstGeom prst="rect">
            <a:avLst/>
          </a:prstGeom>
        </p:spPr>
      </p:pic>
    </p:spTree>
    <p:extLst>
      <p:ext uri="{BB962C8B-B14F-4D97-AF65-F5344CB8AC3E}">
        <p14:creationId xmlns:p14="http://schemas.microsoft.com/office/powerpoint/2010/main" val="2771635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subject: Comparing the cleaned and uncleaned data</a:t>
            </a:r>
            <a:endParaRPr lang="en-CA" dirty="0"/>
          </a:p>
        </p:txBody>
      </p:sp>
      <p:sp>
        <p:nvSpPr>
          <p:cNvPr id="3" name="Content Placeholder 2"/>
          <p:cNvSpPr>
            <a:spLocks noGrp="1"/>
          </p:cNvSpPr>
          <p:nvPr>
            <p:ph idx="1"/>
          </p:nvPr>
        </p:nvSpPr>
        <p:spPr>
          <a:xfrm>
            <a:off x="457200" y="539999"/>
            <a:ext cx="8229600" cy="5225619"/>
          </a:xfrm>
        </p:spPr>
        <p:txBody>
          <a:bodyPr>
            <a:noAutofit/>
          </a:bodyPr>
          <a:lstStyle/>
          <a:p>
            <a:r>
              <a:rPr lang="en-CA" sz="3200" dirty="0">
                <a:solidFill>
                  <a:schemeClr val="accent2">
                    <a:lumMod val="75000"/>
                  </a:schemeClr>
                </a:solidFill>
              </a:rPr>
              <a:t>We can see the cleaned, normalized data gives us a much slimmer range of positivity </a:t>
            </a:r>
          </a:p>
          <a:p>
            <a:r>
              <a:rPr lang="en-CA" sz="3200" dirty="0">
                <a:solidFill>
                  <a:schemeClr val="accent2">
                    <a:lumMod val="75000"/>
                  </a:schemeClr>
                </a:solidFill>
              </a:rPr>
              <a:t>More importantly though, the normalizing greatly increases the amount of data available by subject</a:t>
            </a:r>
          </a:p>
          <a:p>
            <a:pPr lvl="1"/>
            <a:r>
              <a:rPr lang="en-CA" sz="3200" dirty="0">
                <a:solidFill>
                  <a:schemeClr val="tx1"/>
                </a:solidFill>
              </a:rPr>
              <a:t>This makes sense because it would strict plural nouns, misspellings of nouns and possessive nouns all to the same subject (which is what we want) </a:t>
            </a:r>
          </a:p>
          <a:p>
            <a:r>
              <a:rPr lang="en-CA" sz="3200" dirty="0">
                <a:solidFill>
                  <a:schemeClr val="accent2">
                    <a:lumMod val="75000"/>
                  </a:schemeClr>
                </a:solidFill>
              </a:rPr>
              <a:t>Because of this (and a manual analysis of the twitter sentiment) it seems that by subject the </a:t>
            </a:r>
            <a:r>
              <a:rPr lang="en-CA" sz="3200" b="1" dirty="0">
                <a:solidFill>
                  <a:schemeClr val="tx2"/>
                </a:solidFill>
              </a:rPr>
              <a:t>clean</a:t>
            </a:r>
            <a:r>
              <a:rPr lang="en-CA" sz="3200" dirty="0">
                <a:solidFill>
                  <a:schemeClr val="tx2"/>
                </a:solidFill>
              </a:rPr>
              <a:t> </a:t>
            </a:r>
            <a:r>
              <a:rPr lang="en-CA" sz="3200" dirty="0">
                <a:solidFill>
                  <a:schemeClr val="accent2">
                    <a:lumMod val="75000"/>
                  </a:schemeClr>
                </a:solidFill>
              </a:rPr>
              <a:t>data is better</a:t>
            </a: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4190976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Subject: With Clean data</a:t>
            </a:r>
            <a:endParaRPr lang="en-CA" dirty="0"/>
          </a:p>
        </p:txBody>
      </p:sp>
      <p:sp>
        <p:nvSpPr>
          <p:cNvPr id="3" name="Content Placeholder 2"/>
          <p:cNvSpPr>
            <a:spLocks noGrp="1"/>
          </p:cNvSpPr>
          <p:nvPr>
            <p:ph idx="1"/>
          </p:nvPr>
        </p:nvSpPr>
        <p:spPr/>
        <p:txBody>
          <a:bodyPr>
            <a:normAutofit/>
          </a:bodyPr>
          <a:lstStyle/>
          <a:p>
            <a:pPr marL="0" indent="0">
              <a:buNone/>
            </a:pPr>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endParaRPr lang="en-CA" sz="2400" dirty="0">
              <a:solidFill>
                <a:srgbClr val="C00000"/>
              </a:solidFill>
            </a:endParaRPr>
          </a:p>
          <a:p>
            <a:pPr lvl="2"/>
            <a:endParaRPr lang="en-CA" dirty="0"/>
          </a:p>
          <a:p>
            <a:pPr lvl="2"/>
            <a:endParaRPr lang="en-MY" dirty="0"/>
          </a:p>
          <a:p>
            <a:pPr lvl="1"/>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069" y="733380"/>
            <a:ext cx="6690265" cy="5727896"/>
          </a:xfrm>
          <a:prstGeom prst="rect">
            <a:avLst/>
          </a:prstGeom>
        </p:spPr>
      </p:pic>
    </p:spTree>
    <p:extLst>
      <p:ext uri="{BB962C8B-B14F-4D97-AF65-F5344CB8AC3E}">
        <p14:creationId xmlns:p14="http://schemas.microsoft.com/office/powerpoint/2010/main" val="3428335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By Subject: Analysis</a:t>
            </a:r>
            <a:endParaRPr lang="en-CA" dirty="0"/>
          </a:p>
        </p:txBody>
      </p:sp>
      <p:sp>
        <p:nvSpPr>
          <p:cNvPr id="3" name="Content Placeholder 2"/>
          <p:cNvSpPr>
            <a:spLocks noGrp="1"/>
          </p:cNvSpPr>
          <p:nvPr>
            <p:ph idx="1"/>
          </p:nvPr>
        </p:nvSpPr>
        <p:spPr>
          <a:xfrm>
            <a:off x="457200" y="539999"/>
            <a:ext cx="8229600" cy="5225619"/>
          </a:xfrm>
        </p:spPr>
        <p:txBody>
          <a:bodyPr>
            <a:noAutofit/>
          </a:bodyPr>
          <a:lstStyle/>
          <a:p>
            <a:r>
              <a:rPr lang="en-CA" sz="3200" dirty="0">
                <a:solidFill>
                  <a:schemeClr val="accent2">
                    <a:lumMod val="75000"/>
                  </a:schemeClr>
                </a:solidFill>
              </a:rPr>
              <a:t>By subject we can see that an overwhelming percentage of tweets about “jobs” are positive </a:t>
            </a:r>
          </a:p>
          <a:p>
            <a:r>
              <a:rPr lang="en-CA" sz="3200" dirty="0">
                <a:solidFill>
                  <a:schemeClr val="accent2">
                    <a:lumMod val="75000"/>
                  </a:schemeClr>
                </a:solidFill>
              </a:rPr>
              <a:t>We can also see that tweets with the subject “women” were very negative (~42% with Max Entropy Classifier) </a:t>
            </a:r>
          </a:p>
          <a:p>
            <a:r>
              <a:rPr lang="en-CA" sz="3200" dirty="0">
                <a:solidFill>
                  <a:schemeClr val="accent2">
                    <a:lumMod val="75000"/>
                  </a:schemeClr>
                </a:solidFill>
              </a:rPr>
              <a:t>Upon analysis of the tweets most of these tweets were about women’s rights including the </a:t>
            </a:r>
            <a:r>
              <a:rPr lang="en-CA" sz="3200" dirty="0" err="1">
                <a:solidFill>
                  <a:schemeClr val="accent2">
                    <a:lumMod val="75000"/>
                  </a:schemeClr>
                </a:solidFill>
              </a:rPr>
              <a:t>niqab</a:t>
            </a:r>
            <a:r>
              <a:rPr lang="en-CA" sz="3200" dirty="0">
                <a:solidFill>
                  <a:schemeClr val="accent2">
                    <a:lumMod val="75000"/>
                  </a:schemeClr>
                </a:solidFill>
              </a:rPr>
              <a:t> and Missing Indigenous Women debates </a:t>
            </a:r>
          </a:p>
          <a:p>
            <a:r>
              <a:rPr lang="en-CA" sz="3200" dirty="0">
                <a:solidFill>
                  <a:schemeClr val="accent2">
                    <a:lumMod val="75000"/>
                  </a:schemeClr>
                </a:solidFill>
              </a:rPr>
              <a:t>With that in mind, these results look fairly promising</a:t>
            </a:r>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1245414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THANk</a:t>
            </a:r>
            <a:r>
              <a:rPr lang="en-US" dirty="0"/>
              <a:t> you !</a:t>
            </a:r>
            <a:endParaRPr lang="en-CA" dirty="0"/>
          </a:p>
        </p:txBody>
      </p:sp>
      <p:sp>
        <p:nvSpPr>
          <p:cNvPr id="3" name="Content Placeholder 2"/>
          <p:cNvSpPr>
            <a:spLocks noGrp="1"/>
          </p:cNvSpPr>
          <p:nvPr>
            <p:ph idx="1"/>
          </p:nvPr>
        </p:nvSpPr>
        <p:spPr>
          <a:xfrm>
            <a:off x="457200" y="539999"/>
            <a:ext cx="8229600" cy="5225619"/>
          </a:xfrm>
        </p:spPr>
        <p:txBody>
          <a:bodyPr>
            <a:noAutofit/>
          </a:bodyPr>
          <a:lstStyle/>
          <a:p>
            <a:endParaRPr lang="en-CA" sz="3200" dirty="0">
              <a:solidFill>
                <a:schemeClr val="accent2">
                  <a:lumMod val="75000"/>
                </a:schemeClr>
              </a:solidFill>
            </a:endParaRPr>
          </a:p>
          <a:p>
            <a:endParaRPr lang="en-CA" sz="3200" dirty="0">
              <a:solidFill>
                <a:schemeClr val="accent2">
                  <a:lumMod val="75000"/>
                </a:schemeClr>
              </a:solidFill>
            </a:endParaRPr>
          </a:p>
          <a:p>
            <a:endParaRPr lang="en-CA" sz="3200" dirty="0">
              <a:solidFill>
                <a:schemeClr val="accent2">
                  <a:lumMod val="75000"/>
                </a:schemeClr>
              </a:solidFill>
            </a:endParaRPr>
          </a:p>
          <a:p>
            <a:endParaRPr lang="en-CA" sz="3200">
              <a:solidFill>
                <a:schemeClr val="accent2">
                  <a:lumMod val="75000"/>
                </a:schemeClr>
              </a:solidFill>
            </a:endParaRPr>
          </a:p>
          <a:p>
            <a:r>
              <a:rPr lang="en-CA" sz="3200">
                <a:solidFill>
                  <a:schemeClr val="accent2">
                    <a:lumMod val="75000"/>
                  </a:schemeClr>
                </a:solidFill>
              </a:rPr>
              <a:t>That </a:t>
            </a:r>
            <a:r>
              <a:rPr lang="en-CA" sz="3200" dirty="0">
                <a:solidFill>
                  <a:schemeClr val="accent2">
                    <a:lumMod val="75000"/>
                  </a:schemeClr>
                </a:solidFill>
              </a:rPr>
              <a:t>concludes our presentation thank you for listening!!</a:t>
            </a:r>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endParaRPr lang="en-CA" sz="3200" dirty="0">
              <a:solidFill>
                <a:srgbClr val="C00000"/>
              </a:solidFill>
            </a:endParaRPr>
          </a:p>
          <a:p>
            <a:pPr lvl="2"/>
            <a:endParaRPr lang="en-CA" sz="3200" dirty="0"/>
          </a:p>
          <a:p>
            <a:pPr lvl="2"/>
            <a:endParaRPr lang="en-MY" sz="3200" dirty="0"/>
          </a:p>
          <a:p>
            <a:pPr lvl="1"/>
            <a:endParaRPr lang="en-US" sz="3200" dirty="0"/>
          </a:p>
        </p:txBody>
      </p:sp>
    </p:spTree>
    <p:extLst>
      <p:ext uri="{BB962C8B-B14F-4D97-AF65-F5344CB8AC3E}">
        <p14:creationId xmlns:p14="http://schemas.microsoft.com/office/powerpoint/2010/main" val="1112295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3984</TotalTime>
  <Words>3870</Words>
  <Application>Microsoft Office PowerPoint</Application>
  <PresentationFormat>On-screen Show (4:3)</PresentationFormat>
  <Paragraphs>739</Paragraphs>
  <Slides>98</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Abadi MT Condensed Extra Bold</vt:lpstr>
      <vt:lpstr>Arial</vt:lpstr>
      <vt:lpstr>Calibri</vt:lpstr>
      <vt:lpstr>Cambria Math</vt:lpstr>
      <vt:lpstr>Impact</vt:lpstr>
      <vt:lpstr>Wingdings</vt:lpstr>
      <vt:lpstr>Office Theme</vt:lpstr>
      <vt:lpstr>Twitter</vt:lpstr>
      <vt:lpstr>Launch of data science workshop series</vt:lpstr>
      <vt:lpstr>PowerPoint Presentation</vt:lpstr>
      <vt:lpstr>Sentiment Analysis</vt:lpstr>
      <vt:lpstr>Example case study</vt:lpstr>
      <vt:lpstr>PowerPoint Presentation</vt:lpstr>
      <vt:lpstr>Setting the Stage</vt:lpstr>
      <vt:lpstr>Setting the Stage</vt:lpstr>
      <vt:lpstr>Setting the stage</vt:lpstr>
      <vt:lpstr>In this presentation</vt:lpstr>
      <vt:lpstr>Sentiment analysis </vt:lpstr>
      <vt:lpstr>Sentiment analysis </vt:lpstr>
      <vt:lpstr>Sentiment analysis </vt:lpstr>
      <vt:lpstr>Why is (sa) a marketable skill</vt:lpstr>
      <vt:lpstr>Why is (sa) a marketable skill</vt:lpstr>
      <vt:lpstr>Setting up the project</vt:lpstr>
      <vt:lpstr>Setting up the project: Importing  Modules</vt:lpstr>
      <vt:lpstr>Setting up the project: Importing  Modules</vt:lpstr>
      <vt:lpstr>Downloading the data</vt:lpstr>
      <vt:lpstr>Setting up the project: Loading the Data</vt:lpstr>
      <vt:lpstr>DSWB: Using Open refine to process the tweet corpus</vt:lpstr>
      <vt:lpstr>This!</vt:lpstr>
      <vt:lpstr>What is a Corpus?</vt:lpstr>
      <vt:lpstr>What is a Corpus?</vt:lpstr>
      <vt:lpstr>What is a term Document Matrix?</vt:lpstr>
      <vt:lpstr>What is a term Document Matrix?</vt:lpstr>
      <vt:lpstr>LOADING THE CORPUS INTO THE DATA SCIENCE WORKBENCH</vt:lpstr>
      <vt:lpstr>LOADING THE CORPUS INTO THE DATA SCIENCE WORKBENCH</vt:lpstr>
      <vt:lpstr>Tokenization – NLp theory </vt:lpstr>
      <vt:lpstr>Tokenization – NLp theory </vt:lpstr>
      <vt:lpstr>DSWB: Cleaning up the data </vt:lpstr>
      <vt:lpstr>DSWB: Cleaning up the data </vt:lpstr>
      <vt:lpstr>DSWB: Cleaning up the data </vt:lpstr>
      <vt:lpstr>DSWB: Cleaning up the data </vt:lpstr>
      <vt:lpstr>DSWB: Cleaning up the data </vt:lpstr>
      <vt:lpstr>The Term Document Matrix (TDM) </vt:lpstr>
      <vt:lpstr>DSWB: Making the Reuters tdm </vt:lpstr>
      <vt:lpstr>DSWB: Making the Reuters tdm </vt:lpstr>
      <vt:lpstr>DSWB: Making the Reuters tdm </vt:lpstr>
      <vt:lpstr>Spelling Errors </vt:lpstr>
      <vt:lpstr>Formalization I </vt:lpstr>
      <vt:lpstr>Formalization II </vt:lpstr>
      <vt:lpstr>Formalization III</vt:lpstr>
      <vt:lpstr>Minimum Edit Distance</vt:lpstr>
      <vt:lpstr>Minimum Edit Distance</vt:lpstr>
      <vt:lpstr>Special Thanks to Peter Norvig </vt:lpstr>
      <vt:lpstr>The spell Checker</vt:lpstr>
      <vt:lpstr>The spell Checker</vt:lpstr>
      <vt:lpstr>POS tagging</vt:lpstr>
      <vt:lpstr>Part of speech tagging </vt:lpstr>
      <vt:lpstr>POS tagging using nltk </vt:lpstr>
      <vt:lpstr>Finding Top Hashtags</vt:lpstr>
      <vt:lpstr>Filtering tags by party </vt:lpstr>
      <vt:lpstr>Filtering tags by party </vt:lpstr>
      <vt:lpstr>Writing the helper function</vt:lpstr>
      <vt:lpstr>Writing the Main function</vt:lpstr>
      <vt:lpstr>Our Test Data</vt:lpstr>
      <vt:lpstr>Text Classification</vt:lpstr>
      <vt:lpstr>Text classification</vt:lpstr>
      <vt:lpstr>Text classification</vt:lpstr>
      <vt:lpstr>Text Classification 2-d Example</vt:lpstr>
      <vt:lpstr>Text Classification 2-d Example</vt:lpstr>
      <vt:lpstr>Naïve Bayes Classifier </vt:lpstr>
      <vt:lpstr>Naïve Bayes Classifier </vt:lpstr>
      <vt:lpstr>Formalization I </vt:lpstr>
      <vt:lpstr>Maximum likelihood estimates </vt:lpstr>
      <vt:lpstr>Maximum likelihood estimates </vt:lpstr>
      <vt:lpstr>Add-one smoothing </vt:lpstr>
      <vt:lpstr>Maximum Entropy Classifier</vt:lpstr>
      <vt:lpstr>Generalized Iterative Scaling </vt:lpstr>
      <vt:lpstr>Generalized Iterative Scaling </vt:lpstr>
      <vt:lpstr>Generalized Iterative Scaling </vt:lpstr>
      <vt:lpstr>Generalized Iterative Scaling </vt:lpstr>
      <vt:lpstr>The GIS Algorithm </vt:lpstr>
      <vt:lpstr>Loading the classifiers</vt:lpstr>
      <vt:lpstr>Formatting the data </vt:lpstr>
      <vt:lpstr>Formatting the data </vt:lpstr>
      <vt:lpstr>Loading the data </vt:lpstr>
      <vt:lpstr>Loading the data – Normalized </vt:lpstr>
      <vt:lpstr>Training the classifiers</vt:lpstr>
      <vt:lpstr>Training the classifiers</vt:lpstr>
      <vt:lpstr>Training the classifiers – Normalized Version</vt:lpstr>
      <vt:lpstr>Testing the classifiers: Basic idea </vt:lpstr>
      <vt:lpstr>Comparing the Classifiers </vt:lpstr>
      <vt:lpstr>DSWB: Comparing the Classifiers </vt:lpstr>
      <vt:lpstr>Classifying the test cases </vt:lpstr>
      <vt:lpstr>By Party: Comparing the Classifiers </vt:lpstr>
      <vt:lpstr>By Party: With Clean data</vt:lpstr>
      <vt:lpstr>By Party: Comparing the cleaned and uncleaned data</vt:lpstr>
      <vt:lpstr>By Party: With unClean data</vt:lpstr>
      <vt:lpstr>By Party: With unClean data</vt:lpstr>
      <vt:lpstr>By Party: Analysis</vt:lpstr>
      <vt:lpstr>By Subject: With unClean data</vt:lpstr>
      <vt:lpstr>By Subject: With Clean data</vt:lpstr>
      <vt:lpstr>By subject: Comparing the cleaned and uncleaned data</vt:lpstr>
      <vt:lpstr>By Subject: With Clean data</vt:lpstr>
      <vt:lpstr>By Subject: Analysis</vt:lpstr>
      <vt:lpstr>THANk you !</vt:lpstr>
    </vt:vector>
  </TitlesOfParts>
  <Company>IBM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Vuong</dc:creator>
  <cp:lastModifiedBy>Igor Frankevich</cp:lastModifiedBy>
  <cp:revision>200</cp:revision>
  <dcterms:created xsi:type="dcterms:W3CDTF">2015-06-02T12:52:41Z</dcterms:created>
  <dcterms:modified xsi:type="dcterms:W3CDTF">2018-04-20T13:42:57Z</dcterms:modified>
</cp:coreProperties>
</file>